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63" r:id="rId2"/>
    <p:sldId id="306" r:id="rId3"/>
    <p:sldId id="362" r:id="rId4"/>
    <p:sldId id="363" r:id="rId5"/>
    <p:sldId id="347" r:id="rId6"/>
    <p:sldId id="348" r:id="rId7"/>
    <p:sldId id="350" r:id="rId8"/>
    <p:sldId id="368" r:id="rId9"/>
    <p:sldId id="331" r:id="rId10"/>
    <p:sldId id="332" r:id="rId11"/>
    <p:sldId id="260" r:id="rId12"/>
    <p:sldId id="367" r:id="rId13"/>
    <p:sldId id="316" r:id="rId14"/>
    <p:sldId id="309" r:id="rId15"/>
    <p:sldId id="323" r:id="rId16"/>
    <p:sldId id="339" r:id="rId17"/>
    <p:sldId id="340" r:id="rId18"/>
    <p:sldId id="341" r:id="rId19"/>
    <p:sldId id="342" r:id="rId20"/>
    <p:sldId id="370" r:id="rId21"/>
    <p:sldId id="372" r:id="rId22"/>
    <p:sldId id="373" r:id="rId23"/>
    <p:sldId id="375" r:id="rId24"/>
    <p:sldId id="317" r:id="rId25"/>
    <p:sldId id="335" r:id="rId26"/>
    <p:sldId id="337" r:id="rId27"/>
    <p:sldId id="336" r:id="rId28"/>
    <p:sldId id="369" r:id="rId29"/>
    <p:sldId id="352" r:id="rId30"/>
    <p:sldId id="353" r:id="rId31"/>
    <p:sldId id="354" r:id="rId32"/>
    <p:sldId id="355" r:id="rId33"/>
    <p:sldId id="356" r:id="rId34"/>
    <p:sldId id="357" r:id="rId35"/>
    <p:sldId id="358" r:id="rId36"/>
    <p:sldId id="359" r:id="rId37"/>
    <p:sldId id="366" r:id="rId38"/>
    <p:sldId id="272"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A Template" id="{9E85B11F-81F0-D146-8492-9A0916354AE4}">
          <p14:sldIdLst>
            <p14:sldId id="263"/>
            <p14:sldId id="306"/>
            <p14:sldId id="362"/>
            <p14:sldId id="363"/>
            <p14:sldId id="347"/>
            <p14:sldId id="348"/>
            <p14:sldId id="350"/>
            <p14:sldId id="368"/>
            <p14:sldId id="331"/>
            <p14:sldId id="332"/>
            <p14:sldId id="260"/>
            <p14:sldId id="367"/>
            <p14:sldId id="316"/>
            <p14:sldId id="309"/>
            <p14:sldId id="323"/>
            <p14:sldId id="339"/>
            <p14:sldId id="340"/>
            <p14:sldId id="341"/>
            <p14:sldId id="342"/>
            <p14:sldId id="370"/>
            <p14:sldId id="372"/>
            <p14:sldId id="373"/>
            <p14:sldId id="375"/>
            <p14:sldId id="317"/>
            <p14:sldId id="335"/>
            <p14:sldId id="337"/>
            <p14:sldId id="336"/>
            <p14:sldId id="369"/>
            <p14:sldId id="352"/>
            <p14:sldId id="353"/>
            <p14:sldId id="354"/>
            <p14:sldId id="355"/>
            <p14:sldId id="356"/>
            <p14:sldId id="357"/>
            <p14:sldId id="358"/>
            <p14:sldId id="359"/>
            <p14:sldId id="366"/>
            <p14:sldId id="272"/>
          </p14:sldIdLst>
        </p14:section>
        <p14:section name="UA Principles" id="{69A6B1D6-1835-BD4C-8DE1-9960749C407B}">
          <p14:sldIdLst/>
        </p14:section>
      </p14:sectionLst>
    </p:ext>
    <p:ext uri="{EFAFB233-063F-42B5-8137-9DF3F51BA10A}">
      <p15:sldGuideLst xmlns:p15="http://schemas.microsoft.com/office/powerpoint/2012/main">
        <p15:guide id="1" orient="horz" pos="737">
          <p15:clr>
            <a:srgbClr val="A4A3A4"/>
          </p15:clr>
        </p15:guide>
        <p15:guide id="2" pos="54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91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60648" autoAdjust="0"/>
  </p:normalViewPr>
  <p:slideViewPr>
    <p:cSldViewPr snapToGrid="0" snapToObjects="1" showGuides="1">
      <p:cViewPr varScale="1">
        <p:scale>
          <a:sx n="87" d="100"/>
          <a:sy n="87" d="100"/>
        </p:scale>
        <p:origin x="1624" y="176"/>
      </p:cViewPr>
      <p:guideLst>
        <p:guide orient="horz" pos="737"/>
        <p:guide pos="54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906E0-6942-4F48-AC5D-2DDD06904B92}" type="datetimeFigureOut">
              <a:rPr lang="en-US" smtClean="0"/>
              <a:t>3/7/18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9EBCD6-F881-DE4D-AD91-2DE9B6D20BD0}" type="slidenum">
              <a:rPr lang="en-US" smtClean="0"/>
              <a:t>‹#›</a:t>
            </a:fld>
            <a:endParaRPr lang="en-US"/>
          </a:p>
        </p:txBody>
      </p:sp>
    </p:spTree>
    <p:extLst>
      <p:ext uri="{BB962C8B-B14F-4D97-AF65-F5344CB8AC3E}">
        <p14:creationId xmlns:p14="http://schemas.microsoft.com/office/powerpoint/2010/main" val="3373010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D18E1-D8CB-9946-948B-7C2F3B110973}" type="datetimeFigureOut">
              <a:rPr lang="en-US" smtClean="0"/>
              <a:t>3/7/18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686C-8BC4-524E-8ABC-5F9B9C355391}" type="slidenum">
              <a:rPr lang="en-US" smtClean="0"/>
              <a:t>‹#›</a:t>
            </a:fld>
            <a:endParaRPr lang="en-US"/>
          </a:p>
        </p:txBody>
      </p:sp>
    </p:spTree>
    <p:extLst>
      <p:ext uri="{BB962C8B-B14F-4D97-AF65-F5344CB8AC3E}">
        <p14:creationId xmlns:p14="http://schemas.microsoft.com/office/powerpoint/2010/main" val="19770681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870686C-8BC4-524E-8ABC-5F9B9C355391}" type="slidenum">
              <a:rPr lang="en-US" smtClean="0"/>
              <a:t>1</a:t>
            </a:fld>
            <a:endParaRPr lang="en-US"/>
          </a:p>
        </p:txBody>
      </p:sp>
    </p:spTree>
    <p:extLst>
      <p:ext uri="{BB962C8B-B14F-4D97-AF65-F5344CB8AC3E}">
        <p14:creationId xmlns:p14="http://schemas.microsoft.com/office/powerpoint/2010/main" val="377569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1440" indent="0">
              <a:spcBef>
                <a:spcPts val="1200"/>
              </a:spcBef>
              <a:buNone/>
            </a:pPr>
            <a:endParaRPr lang="en-US" i="0" dirty="0"/>
          </a:p>
        </p:txBody>
      </p:sp>
      <p:sp>
        <p:nvSpPr>
          <p:cNvPr id="4" name="Foliennummernplatzhalter 3"/>
          <p:cNvSpPr>
            <a:spLocks noGrp="1"/>
          </p:cNvSpPr>
          <p:nvPr>
            <p:ph type="sldNum" sz="quarter" idx="10"/>
          </p:nvPr>
        </p:nvSpPr>
        <p:spPr/>
        <p:txBody>
          <a:bodyPr/>
          <a:lstStyle/>
          <a:p>
            <a:fld id="{8870686C-8BC4-524E-8ABC-5F9B9C355391}" type="slidenum">
              <a:rPr lang="en-US" smtClean="0"/>
              <a:t>13</a:t>
            </a:fld>
            <a:endParaRPr lang="en-US"/>
          </a:p>
        </p:txBody>
      </p:sp>
    </p:spTree>
    <p:extLst>
      <p:ext uri="{BB962C8B-B14F-4D97-AF65-F5344CB8AC3E}">
        <p14:creationId xmlns:p14="http://schemas.microsoft.com/office/powerpoint/2010/main" val="954175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15</a:t>
            </a:fld>
            <a:endParaRPr lang="en-US"/>
          </a:p>
        </p:txBody>
      </p:sp>
    </p:spTree>
    <p:extLst>
      <p:ext uri="{BB962C8B-B14F-4D97-AF65-F5344CB8AC3E}">
        <p14:creationId xmlns:p14="http://schemas.microsoft.com/office/powerpoint/2010/main" val="427642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16</a:t>
            </a:fld>
            <a:endParaRPr lang="en-US"/>
          </a:p>
        </p:txBody>
      </p:sp>
    </p:spTree>
    <p:extLst>
      <p:ext uri="{BB962C8B-B14F-4D97-AF65-F5344CB8AC3E}">
        <p14:creationId xmlns:p14="http://schemas.microsoft.com/office/powerpoint/2010/main" val="131831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17</a:t>
            </a:fld>
            <a:endParaRPr lang="en-US"/>
          </a:p>
        </p:txBody>
      </p:sp>
    </p:spTree>
    <p:extLst>
      <p:ext uri="{BB962C8B-B14F-4D97-AF65-F5344CB8AC3E}">
        <p14:creationId xmlns:p14="http://schemas.microsoft.com/office/powerpoint/2010/main" val="131831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18</a:t>
            </a:fld>
            <a:endParaRPr lang="en-US"/>
          </a:p>
        </p:txBody>
      </p:sp>
    </p:spTree>
    <p:extLst>
      <p:ext uri="{BB962C8B-B14F-4D97-AF65-F5344CB8AC3E}">
        <p14:creationId xmlns:p14="http://schemas.microsoft.com/office/powerpoint/2010/main" val="131831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19</a:t>
            </a:fld>
            <a:endParaRPr lang="en-US"/>
          </a:p>
        </p:txBody>
      </p:sp>
    </p:spTree>
    <p:extLst>
      <p:ext uri="{BB962C8B-B14F-4D97-AF65-F5344CB8AC3E}">
        <p14:creationId xmlns:p14="http://schemas.microsoft.com/office/powerpoint/2010/main" val="131831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22</a:t>
            </a:fld>
            <a:endParaRPr lang="en-US"/>
          </a:p>
        </p:txBody>
      </p:sp>
    </p:spTree>
    <p:extLst>
      <p:ext uri="{BB962C8B-B14F-4D97-AF65-F5344CB8AC3E}">
        <p14:creationId xmlns:p14="http://schemas.microsoft.com/office/powerpoint/2010/main" val="1503360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solidFill>
                <a:sysClr val="windowText" lastClr="000000"/>
              </a:solidFill>
              <a:latin typeface="Open Sans Light"/>
              <a:cs typeface="Open Sans Light"/>
            </a:endParaRPr>
          </a:p>
        </p:txBody>
      </p:sp>
      <p:sp>
        <p:nvSpPr>
          <p:cNvPr id="4" name="Slide Number Placeholder 3"/>
          <p:cNvSpPr>
            <a:spLocks noGrp="1"/>
          </p:cNvSpPr>
          <p:nvPr>
            <p:ph type="sldNum" sz="quarter" idx="10"/>
          </p:nvPr>
        </p:nvSpPr>
        <p:spPr/>
        <p:txBody>
          <a:bodyPr/>
          <a:lstStyle/>
          <a:p>
            <a:fld id="{8870686C-8BC4-524E-8ABC-5F9B9C355391}" type="slidenum">
              <a:rPr lang="en-US" smtClean="0"/>
              <a:t>25</a:t>
            </a:fld>
            <a:endParaRPr lang="en-US"/>
          </a:p>
        </p:txBody>
      </p:sp>
    </p:spTree>
    <p:extLst>
      <p:ext uri="{BB962C8B-B14F-4D97-AF65-F5344CB8AC3E}">
        <p14:creationId xmlns:p14="http://schemas.microsoft.com/office/powerpoint/2010/main" val="161522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26</a:t>
            </a:fld>
            <a:endParaRPr lang="en-US"/>
          </a:p>
        </p:txBody>
      </p:sp>
    </p:spTree>
    <p:extLst>
      <p:ext uri="{BB962C8B-B14F-4D97-AF65-F5344CB8AC3E}">
        <p14:creationId xmlns:p14="http://schemas.microsoft.com/office/powerpoint/2010/main" val="161522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27</a:t>
            </a:fld>
            <a:endParaRPr lang="en-US"/>
          </a:p>
        </p:txBody>
      </p:sp>
    </p:spTree>
    <p:extLst>
      <p:ext uri="{BB962C8B-B14F-4D97-AF65-F5344CB8AC3E}">
        <p14:creationId xmlns:p14="http://schemas.microsoft.com/office/powerpoint/2010/main" val="161522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a:t>
            </a:fld>
            <a:endParaRPr lang="en-US" dirty="0"/>
          </a:p>
        </p:txBody>
      </p:sp>
    </p:spTree>
    <p:extLst>
      <p:ext uri="{BB962C8B-B14F-4D97-AF65-F5344CB8AC3E}">
        <p14:creationId xmlns:p14="http://schemas.microsoft.com/office/powerpoint/2010/main" val="101422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29</a:t>
            </a:fld>
            <a:endParaRPr lang="en-US" dirty="0"/>
          </a:p>
        </p:txBody>
      </p:sp>
    </p:spTree>
    <p:extLst>
      <p:ext uri="{BB962C8B-B14F-4D97-AF65-F5344CB8AC3E}">
        <p14:creationId xmlns:p14="http://schemas.microsoft.com/office/powerpoint/2010/main" val="281359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30</a:t>
            </a:fld>
            <a:endParaRPr lang="en-US" dirty="0"/>
          </a:p>
        </p:txBody>
      </p:sp>
    </p:spTree>
    <p:extLst>
      <p:ext uri="{BB962C8B-B14F-4D97-AF65-F5344CB8AC3E}">
        <p14:creationId xmlns:p14="http://schemas.microsoft.com/office/powerpoint/2010/main" val="2368056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31</a:t>
            </a:fld>
            <a:endParaRPr lang="en-US" dirty="0"/>
          </a:p>
        </p:txBody>
      </p:sp>
    </p:spTree>
    <p:extLst>
      <p:ext uri="{BB962C8B-B14F-4D97-AF65-F5344CB8AC3E}">
        <p14:creationId xmlns:p14="http://schemas.microsoft.com/office/powerpoint/2010/main" val="1543698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34</a:t>
            </a:fld>
            <a:endParaRPr lang="en-US" dirty="0"/>
          </a:p>
        </p:txBody>
      </p:sp>
    </p:spTree>
    <p:extLst>
      <p:ext uri="{BB962C8B-B14F-4D97-AF65-F5344CB8AC3E}">
        <p14:creationId xmlns:p14="http://schemas.microsoft.com/office/powerpoint/2010/main" val="317400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36</a:t>
            </a:fld>
            <a:endParaRPr lang="en-US" dirty="0"/>
          </a:p>
        </p:txBody>
      </p:sp>
    </p:spTree>
    <p:extLst>
      <p:ext uri="{BB962C8B-B14F-4D97-AF65-F5344CB8AC3E}">
        <p14:creationId xmlns:p14="http://schemas.microsoft.com/office/powerpoint/2010/main" val="323096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4</a:t>
            </a:fld>
            <a:endParaRPr lang="en-US" dirty="0"/>
          </a:p>
        </p:txBody>
      </p:sp>
    </p:spTree>
    <p:extLst>
      <p:ext uri="{BB962C8B-B14F-4D97-AF65-F5344CB8AC3E}">
        <p14:creationId xmlns:p14="http://schemas.microsoft.com/office/powerpoint/2010/main" val="397657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5</a:t>
            </a:fld>
            <a:endParaRPr lang="en-US" dirty="0"/>
          </a:p>
        </p:txBody>
      </p:sp>
    </p:spTree>
    <p:extLst>
      <p:ext uri="{BB962C8B-B14F-4D97-AF65-F5344CB8AC3E}">
        <p14:creationId xmlns:p14="http://schemas.microsoft.com/office/powerpoint/2010/main" val="269835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6</a:t>
            </a:fld>
            <a:endParaRPr lang="en-US" dirty="0"/>
          </a:p>
        </p:txBody>
      </p:sp>
    </p:spTree>
    <p:extLst>
      <p:ext uri="{BB962C8B-B14F-4D97-AF65-F5344CB8AC3E}">
        <p14:creationId xmlns:p14="http://schemas.microsoft.com/office/powerpoint/2010/main" val="204049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7</a:t>
            </a:fld>
            <a:endParaRPr lang="en-US" dirty="0"/>
          </a:p>
        </p:txBody>
      </p:sp>
    </p:spTree>
    <p:extLst>
      <p:ext uri="{BB962C8B-B14F-4D97-AF65-F5344CB8AC3E}">
        <p14:creationId xmlns:p14="http://schemas.microsoft.com/office/powerpoint/2010/main" val="82424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9</a:t>
            </a:fld>
            <a:endParaRPr lang="en-US"/>
          </a:p>
        </p:txBody>
      </p:sp>
    </p:spTree>
    <p:extLst>
      <p:ext uri="{BB962C8B-B14F-4D97-AF65-F5344CB8AC3E}">
        <p14:creationId xmlns:p14="http://schemas.microsoft.com/office/powerpoint/2010/main" val="131831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870686C-8BC4-524E-8ABC-5F9B9C355391}" type="slidenum">
              <a:rPr lang="en-US" smtClean="0"/>
              <a:t>10</a:t>
            </a:fld>
            <a:endParaRPr lang="en-US"/>
          </a:p>
        </p:txBody>
      </p:sp>
    </p:spTree>
    <p:extLst>
      <p:ext uri="{BB962C8B-B14F-4D97-AF65-F5344CB8AC3E}">
        <p14:creationId xmlns:p14="http://schemas.microsoft.com/office/powerpoint/2010/main" val="131831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870686C-8BC4-524E-8ABC-5F9B9C355391}" type="slidenum">
              <a:rPr lang="en-US" smtClean="0"/>
              <a:t>11</a:t>
            </a:fld>
            <a:endParaRPr lang="en-US"/>
          </a:p>
        </p:txBody>
      </p:sp>
    </p:spTree>
    <p:extLst>
      <p:ext uri="{BB962C8B-B14F-4D97-AF65-F5344CB8AC3E}">
        <p14:creationId xmlns:p14="http://schemas.microsoft.com/office/powerpoint/2010/main" val="1333089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rt">
    <p:bg>
      <p:bgPr>
        <a:solidFill>
          <a:srgbClr val="F59122"/>
        </a:solidFill>
        <a:effectLst/>
      </p:bgPr>
    </p:bg>
    <p:spTree>
      <p:nvGrpSpPr>
        <p:cNvPr id="1" name=""/>
        <p:cNvGrpSpPr/>
        <p:nvPr/>
      </p:nvGrpSpPr>
      <p:grpSpPr>
        <a:xfrm>
          <a:off x="0" y="0"/>
          <a:ext cx="0" cy="0"/>
          <a:chOff x="0" y="0"/>
          <a:chExt cx="0" cy="0"/>
        </a:xfrm>
      </p:grpSpPr>
      <p:pic>
        <p:nvPicPr>
          <p:cNvPr id="13" name="Picture 12"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7364413" y="4224010"/>
            <a:ext cx="1459547" cy="463862"/>
          </a:xfrm>
          <a:prstGeom prst="rect">
            <a:avLst/>
          </a:prstGeom>
        </p:spPr>
      </p:pic>
      <p:sp>
        <p:nvSpPr>
          <p:cNvPr id="11" name="TextBox 10"/>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a:solidFill>
                  <a:schemeClr val="accent4">
                    <a:lumMod val="50000"/>
                  </a:schemeClr>
                </a:solidFill>
                <a:latin typeface="Open Sans Light"/>
                <a:cs typeface="Open Sans Light"/>
              </a:rPr>
              <a:t>Universal </a:t>
            </a:r>
            <a:r>
              <a:rPr lang="en-US" sz="1200" baseline="0" dirty="0">
                <a:solidFill>
                  <a:schemeClr val="accent4">
                    <a:lumMod val="50000"/>
                  </a:schemeClr>
                </a:solidFill>
                <a:latin typeface="Open Sans Light"/>
                <a:cs typeface="Open Sans Light"/>
              </a:rPr>
              <a:t>Acceptance</a:t>
            </a:r>
            <a:endParaRPr lang="en-US" sz="1200" dirty="0">
              <a:solidFill>
                <a:schemeClr val="accent4">
                  <a:lumMod val="50000"/>
                </a:schemeClr>
              </a:solidFill>
              <a:latin typeface="Open Sans Light"/>
              <a:cs typeface="Open Sans Light"/>
            </a:endParaRPr>
          </a:p>
        </p:txBody>
      </p:sp>
      <p:sp>
        <p:nvSpPr>
          <p:cNvPr id="19" name="Title 18"/>
          <p:cNvSpPr>
            <a:spLocks noGrp="1"/>
          </p:cNvSpPr>
          <p:nvPr userDrawn="1">
            <p:ph type="title" hasCustomPrompt="1"/>
          </p:nvPr>
        </p:nvSpPr>
        <p:spPr>
          <a:xfrm>
            <a:off x="457200" y="3000709"/>
            <a:ext cx="8153399" cy="557986"/>
          </a:xfrm>
          <a:prstGeom prst="rect">
            <a:avLst/>
          </a:prstGeom>
        </p:spPr>
        <p:txBody>
          <a:bodyPr vert="horz"/>
          <a:lstStyle>
            <a:lvl1pPr algn="l">
              <a:lnSpc>
                <a:spcPct val="100000"/>
              </a:lnSpc>
              <a:defRPr sz="3000" baseline="0">
                <a:solidFill>
                  <a:schemeClr val="accent4">
                    <a:lumMod val="50000"/>
                  </a:schemeClr>
                </a:solidFill>
                <a:latin typeface="Open Sans"/>
                <a:cs typeface="Open Sans"/>
              </a:defRPr>
            </a:lvl1pPr>
          </a:lstStyle>
          <a:p>
            <a:r>
              <a:rPr lang="en-US" dirty="0"/>
              <a:t>Presentation Title: Short</a:t>
            </a:r>
          </a:p>
        </p:txBody>
      </p:sp>
      <p:pic>
        <p:nvPicPr>
          <p:cNvPr id="124" name="Picture 123" descr="ua-deck_title-01.png"/>
          <p:cNvPicPr>
            <a:picLocks noChangeAspect="1"/>
          </p:cNvPicPr>
          <p:nvPr userDrawn="1"/>
        </p:nvPicPr>
        <p:blipFill rotWithShape="1">
          <a:blip r:embed="rId3">
            <a:extLst>
              <a:ext uri="{28A0092B-C50C-407E-A947-70E740481C1C}">
                <a14:useLocalDpi xmlns:a14="http://schemas.microsoft.com/office/drawing/2010/main" val="0"/>
              </a:ext>
            </a:extLst>
          </a:blip>
          <a:srcRect b="130"/>
          <a:stretch/>
        </p:blipFill>
        <p:spPr>
          <a:xfrm>
            <a:off x="0" y="0"/>
            <a:ext cx="9144000" cy="2368296"/>
          </a:xfrm>
          <a:prstGeom prst="rect">
            <a:avLst/>
          </a:prstGeom>
        </p:spPr>
      </p:pic>
    </p:spTree>
    <p:extLst>
      <p:ext uri="{BB962C8B-B14F-4D97-AF65-F5344CB8AC3E}">
        <p14:creationId xmlns:p14="http://schemas.microsoft.com/office/powerpoint/2010/main" val="3365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p:bg>
      <p:bgPr>
        <a:solidFill>
          <a:srgbClr val="F59122"/>
        </a:solidFill>
        <a:effectLst/>
      </p:bgPr>
    </p:bg>
    <p:spTree>
      <p:nvGrpSpPr>
        <p:cNvPr id="1" name=""/>
        <p:cNvGrpSpPr/>
        <p:nvPr/>
      </p:nvGrpSpPr>
      <p:grpSpPr>
        <a:xfrm>
          <a:off x="0" y="0"/>
          <a:ext cx="0" cy="0"/>
          <a:chOff x="0" y="0"/>
          <a:chExt cx="0" cy="0"/>
        </a:xfrm>
      </p:grpSpPr>
      <p:sp>
        <p:nvSpPr>
          <p:cNvPr id="10" name="Title 18"/>
          <p:cNvSpPr>
            <a:spLocks noGrp="1"/>
          </p:cNvSpPr>
          <p:nvPr>
            <p:ph type="title" hasCustomPrompt="1"/>
          </p:nvPr>
        </p:nvSpPr>
        <p:spPr>
          <a:xfrm>
            <a:off x="473077" y="2877371"/>
            <a:ext cx="8137524" cy="1115568"/>
          </a:xfrm>
          <a:prstGeom prst="rect">
            <a:avLst/>
          </a:prstGeom>
        </p:spPr>
        <p:txBody>
          <a:bodyPr vert="horz"/>
          <a:lstStyle>
            <a:lvl1pPr algn="l">
              <a:lnSpc>
                <a:spcPct val="100000"/>
              </a:lnSpc>
              <a:defRPr sz="3000" baseline="0">
                <a:solidFill>
                  <a:schemeClr val="accent4">
                    <a:lumMod val="50000"/>
                  </a:schemeClr>
                </a:solidFill>
                <a:latin typeface="Open Sans"/>
                <a:cs typeface="Open Sans"/>
              </a:defRPr>
            </a:lvl1pPr>
          </a:lstStyle>
          <a:p>
            <a:r>
              <a:rPr lang="en-US" dirty="0"/>
              <a:t>Presentation Title:  Long (Use only if absolutely necessary)</a:t>
            </a:r>
          </a:p>
        </p:txBody>
      </p:sp>
      <p:pic>
        <p:nvPicPr>
          <p:cNvPr id="15" name="Picture 14"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7364413" y="4224010"/>
            <a:ext cx="1459547" cy="463862"/>
          </a:xfrm>
          <a:prstGeom prst="rect">
            <a:avLst/>
          </a:prstGeom>
        </p:spPr>
      </p:pic>
      <p:sp>
        <p:nvSpPr>
          <p:cNvPr id="16" name="TextBox 15"/>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a:solidFill>
                  <a:schemeClr val="accent4">
                    <a:lumMod val="50000"/>
                  </a:schemeClr>
                </a:solidFill>
                <a:latin typeface="Open Sans Light"/>
                <a:cs typeface="Open Sans Light"/>
              </a:rPr>
              <a:t>Universal </a:t>
            </a:r>
            <a:r>
              <a:rPr lang="en-US" sz="1200" baseline="0" dirty="0">
                <a:solidFill>
                  <a:schemeClr val="accent4">
                    <a:lumMod val="50000"/>
                  </a:schemeClr>
                </a:solidFill>
                <a:latin typeface="Open Sans Light"/>
                <a:cs typeface="Open Sans Light"/>
              </a:rPr>
              <a:t>Acceptance</a:t>
            </a:r>
            <a:endParaRPr lang="en-US" sz="1200" dirty="0">
              <a:solidFill>
                <a:schemeClr val="accent4">
                  <a:lumMod val="50000"/>
                </a:schemeClr>
              </a:solidFill>
              <a:latin typeface="Open Sans Light"/>
              <a:cs typeface="Open Sans Light"/>
            </a:endParaRPr>
          </a:p>
        </p:txBody>
      </p:sp>
      <p:pic>
        <p:nvPicPr>
          <p:cNvPr id="21" name="Picture 20" descr="ua-deck_titl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371344"/>
          </a:xfrm>
          <a:prstGeom prst="rect">
            <a:avLst/>
          </a:prstGeom>
        </p:spPr>
      </p:pic>
    </p:spTree>
    <p:extLst>
      <p:ext uri="{BB962C8B-B14F-4D97-AF65-F5344CB8AC3E}">
        <p14:creationId xmlns:p14="http://schemas.microsoft.com/office/powerpoint/2010/main" val="8592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lain">
    <p:spTree>
      <p:nvGrpSpPr>
        <p:cNvPr id="1" name=""/>
        <p:cNvGrpSpPr/>
        <p:nvPr/>
      </p:nvGrpSpPr>
      <p:grpSpPr>
        <a:xfrm>
          <a:off x="0" y="0"/>
          <a:ext cx="0" cy="0"/>
          <a:chOff x="0" y="0"/>
          <a:chExt cx="0" cy="0"/>
        </a:xfrm>
      </p:grpSpPr>
      <p:sp>
        <p:nvSpPr>
          <p:cNvPr id="6" name="Rectangle 5"/>
          <p:cNvSpPr/>
          <p:nvPr userDrawn="1"/>
        </p:nvSpPr>
        <p:spPr>
          <a:xfrm>
            <a:off x="737418" y="4864647"/>
            <a:ext cx="8247888" cy="2846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latin typeface="Open Sans"/>
                <a:cs typeface="Open Sans"/>
              </a:defRPr>
            </a:lvl1pPr>
          </a:lstStyle>
          <a:p>
            <a:r>
              <a:rPr lang="en-US" dirty="0"/>
              <a:t>Click to edit Master title style</a:t>
            </a:r>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0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tylized">
    <p:spTree>
      <p:nvGrpSpPr>
        <p:cNvPr id="1" name=""/>
        <p:cNvGrpSpPr/>
        <p:nvPr/>
      </p:nvGrpSpPr>
      <p:grpSpPr>
        <a:xfrm>
          <a:off x="0" y="0"/>
          <a:ext cx="0" cy="0"/>
          <a:chOff x="0" y="0"/>
          <a:chExt cx="0" cy="0"/>
        </a:xfrm>
      </p:grpSpPr>
      <p:sp>
        <p:nvSpPr>
          <p:cNvPr id="4" name="Freeform 3"/>
          <p:cNvSpPr/>
          <p:nvPr userDrawn="1"/>
        </p:nvSpPr>
        <p:spPr>
          <a:xfrm>
            <a:off x="0" y="2129311"/>
            <a:ext cx="9143999" cy="3019999"/>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userDrawn="1"/>
        </p:nvSpPr>
        <p:spPr>
          <a:xfrm>
            <a:off x="2607418" y="2951150"/>
            <a:ext cx="6536582" cy="2192350"/>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0"/>
          <p:cNvSpPr>
            <a:spLocks noGrp="1"/>
          </p:cNvSpPr>
          <p:nvPr userDrawn="1">
            <p:ph type="title"/>
          </p:nvPr>
        </p:nvSpPr>
        <p:spPr>
          <a:xfrm>
            <a:off x="320040" y="206375"/>
            <a:ext cx="8441502" cy="857250"/>
          </a:xfrm>
          <a:prstGeom prst="rect">
            <a:avLst/>
          </a:prstGeom>
        </p:spPr>
        <p:txBody>
          <a:bodyPr vert="horz"/>
          <a:lstStyle>
            <a:lvl1pPr algn="l">
              <a:defRPr sz="3200">
                <a:latin typeface="Open Sans"/>
                <a:cs typeface="Open Sans"/>
              </a:defRPr>
            </a:lvl1pPr>
          </a:lstStyle>
          <a:p>
            <a:r>
              <a:rPr lang="en-US" dirty="0"/>
              <a:t>Click to edit Master title style</a:t>
            </a:r>
          </a:p>
        </p:txBody>
      </p:sp>
      <p:sp>
        <p:nvSpPr>
          <p:cNvPr id="13" name="Rectangle 12"/>
          <p:cNvSpPr/>
          <p:nvPr userDrawn="1"/>
        </p:nvSpPr>
        <p:spPr>
          <a:xfrm>
            <a:off x="737418" y="4864647"/>
            <a:ext cx="8247888" cy="2846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3" name="Isosceles Triangle 22"/>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24"/>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6910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latin typeface="Open Sans"/>
                <a:cs typeface="Open Sans"/>
              </a:defRPr>
            </a:lvl1pPr>
          </a:lstStyle>
          <a:p>
            <a:r>
              <a:rPr lang="en-US" dirty="0"/>
              <a:t>Click to edit Master title style</a:t>
            </a:r>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320675" y="1389062"/>
            <a:ext cx="8450746" cy="3065339"/>
          </a:xfrm>
          <a:prstGeom prst="rect">
            <a:avLst/>
          </a:prstGeom>
        </p:spPr>
        <p:txBody>
          <a:bodyPr vert="horz"/>
          <a:lstStyle>
            <a:lvl1pPr marL="274320" indent="-182880">
              <a:buClr>
                <a:schemeClr val="accent2"/>
              </a:buClr>
              <a:buSzPct val="85000"/>
              <a:buFont typeface="Lucida Grande"/>
              <a:buChar char="*"/>
              <a:defRPr sz="2000">
                <a:latin typeface="Open Sans Light"/>
                <a:cs typeface="Open Sans Light"/>
              </a:defRPr>
            </a:lvl1pPr>
            <a:lvl2pPr marL="548640" indent="-182880">
              <a:buClr>
                <a:schemeClr val="accent2"/>
              </a:buClr>
              <a:buSzPct val="85000"/>
              <a:buFont typeface="Lucida Grande"/>
              <a:buChar char="*"/>
              <a:defRPr sz="1800">
                <a:latin typeface="Open Sans Light"/>
                <a:cs typeface="Open Sans Light"/>
              </a:defRPr>
            </a:lvl2pPr>
            <a:lvl3pPr marL="822960" indent="-182880">
              <a:buClr>
                <a:schemeClr val="accent2"/>
              </a:buClr>
              <a:buSzPct val="85000"/>
              <a:buFont typeface="Lucida Grande"/>
              <a:buChar char="*"/>
              <a:defRPr sz="1600">
                <a:latin typeface="Open Sans Light"/>
                <a:cs typeface="Open Sans Light"/>
              </a:defRPr>
            </a:lvl3pPr>
            <a:lvl4pPr marL="1097280" indent="-182880">
              <a:buClr>
                <a:schemeClr val="accent2"/>
              </a:buClr>
              <a:buSzPct val="85000"/>
              <a:buFont typeface="Lucida Grande"/>
              <a:buChar char="*"/>
              <a:defRPr sz="1400">
                <a:latin typeface="Open Sans Light"/>
                <a:cs typeface="Open Sans Light"/>
              </a:defRPr>
            </a:lvl4pPr>
            <a:lvl5pPr marL="1371600" indent="-182880">
              <a:buClr>
                <a:schemeClr val="accent2"/>
              </a:buClr>
              <a:buSzPct val="85000"/>
              <a:buFont typeface="Lucida Grande"/>
              <a:buChar char="*"/>
              <a:defRPr sz="1400">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4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Chart">
    <p:spTree>
      <p:nvGrpSpPr>
        <p:cNvPr id="1" name=""/>
        <p:cNvGrpSpPr/>
        <p:nvPr/>
      </p:nvGrpSpPr>
      <p:grpSpPr>
        <a:xfrm>
          <a:off x="0" y="0"/>
          <a:ext cx="0" cy="0"/>
          <a:chOff x="0" y="0"/>
          <a:chExt cx="0" cy="0"/>
        </a:xfrm>
      </p:grpSpPr>
      <p:sp>
        <p:nvSpPr>
          <p:cNvPr id="3" name="Title 10"/>
          <p:cNvSpPr>
            <a:spLocks noGrp="1"/>
          </p:cNvSpPr>
          <p:nvPr>
            <p:ph type="title"/>
          </p:nvPr>
        </p:nvSpPr>
        <p:spPr>
          <a:xfrm>
            <a:off x="320040" y="206375"/>
            <a:ext cx="8445730" cy="857250"/>
          </a:xfrm>
          <a:prstGeom prst="rect">
            <a:avLst/>
          </a:prstGeom>
        </p:spPr>
        <p:txBody>
          <a:bodyPr vert="horz"/>
          <a:lstStyle>
            <a:lvl1pPr algn="l">
              <a:defRPr sz="3200">
                <a:latin typeface="Open Sans"/>
                <a:cs typeface="Open Sans"/>
              </a:defRPr>
            </a:lvl1pPr>
          </a:lstStyle>
          <a:p>
            <a:r>
              <a:rPr lang="en-US" dirty="0"/>
              <a:t>Click to edit Master title style</a:t>
            </a:r>
          </a:p>
        </p:txBody>
      </p:sp>
      <p:sp>
        <p:nvSpPr>
          <p:cNvPr id="5" name="Isosceles Triangle 4"/>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89685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latin typeface="Open Sans"/>
                <a:cs typeface="Open Sans"/>
              </a:defRPr>
            </a:lvl1pPr>
          </a:lstStyle>
          <a:p>
            <a:r>
              <a:rPr lang="en-US" dirty="0"/>
              <a:t>Click to edit Master title style</a:t>
            </a:r>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0" y="996696"/>
            <a:ext cx="5486400" cy="3383280"/>
          </a:xfrm>
          <a:prstGeom prst="rect">
            <a:avLst/>
          </a:prstGeom>
        </p:spPr>
        <p:txBody>
          <a:bodyPr vert="horz"/>
          <a:lstStyle>
            <a:lvl1pPr marL="91440" indent="0">
              <a:buClr>
                <a:schemeClr val="accent2"/>
              </a:buClr>
              <a:buSzPct val="85000"/>
              <a:buFont typeface="Lucida Grande"/>
              <a:buNone/>
              <a:defRPr sz="2000">
                <a:latin typeface="Open Sans Light"/>
                <a:cs typeface="Open Sans Light"/>
              </a:defRPr>
            </a:lvl1pPr>
            <a:lvl2pPr marL="548640" indent="-182880">
              <a:buClr>
                <a:schemeClr val="accent2"/>
              </a:buClr>
              <a:buSzPct val="85000"/>
              <a:buFont typeface="Lucida Grande"/>
              <a:buChar char="*"/>
              <a:defRPr sz="1800">
                <a:latin typeface="Open Sans Light"/>
                <a:cs typeface="Open Sans Light"/>
              </a:defRPr>
            </a:lvl2pPr>
            <a:lvl3pPr marL="822960" indent="-182880">
              <a:buClr>
                <a:schemeClr val="accent2"/>
              </a:buClr>
              <a:buSzPct val="85000"/>
              <a:buFont typeface="Lucida Grande"/>
              <a:buChar char="*"/>
              <a:defRPr sz="1600">
                <a:latin typeface="Open Sans Light"/>
                <a:cs typeface="Open Sans Light"/>
              </a:defRPr>
            </a:lvl3pPr>
            <a:lvl4pPr marL="1097280" indent="-182880">
              <a:buClr>
                <a:schemeClr val="accent2"/>
              </a:buClr>
              <a:buSzPct val="85000"/>
              <a:buFont typeface="Lucida Grande"/>
              <a:buChar char="*"/>
              <a:defRPr sz="1400">
                <a:latin typeface="Open Sans Light"/>
                <a:cs typeface="Open Sans Light"/>
              </a:defRPr>
            </a:lvl4pPr>
            <a:lvl5pPr marL="1371600" indent="-182880">
              <a:buClr>
                <a:schemeClr val="accent2"/>
              </a:buClr>
              <a:buSzPct val="85000"/>
              <a:buFont typeface="Lucida Grande"/>
              <a:buChar char="*"/>
              <a:defRPr sz="1400">
                <a:latin typeface="Open Sans Light"/>
                <a:cs typeface="Open Sans Light"/>
              </a:defRPr>
            </a:lvl5pPr>
          </a:lstStyle>
          <a:p>
            <a:pPr lvl="0"/>
            <a:endParaRPr lang="en-US" dirty="0"/>
          </a:p>
        </p:txBody>
      </p:sp>
    </p:spTree>
    <p:extLst>
      <p:ext uri="{BB962C8B-B14F-4D97-AF65-F5344CB8AC3E}">
        <p14:creationId xmlns:p14="http://schemas.microsoft.com/office/powerpoint/2010/main" val="119621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4"/>
        </a:solidFill>
        <a:effectLst/>
      </p:bgPr>
    </p:bg>
    <p:spTree>
      <p:nvGrpSpPr>
        <p:cNvPr id="1" name=""/>
        <p:cNvGrpSpPr/>
        <p:nvPr/>
      </p:nvGrpSpPr>
      <p:grpSpPr>
        <a:xfrm>
          <a:off x="0" y="0"/>
          <a:ext cx="0" cy="0"/>
          <a:chOff x="0" y="0"/>
          <a:chExt cx="0" cy="0"/>
        </a:xfrm>
      </p:grpSpPr>
      <p:sp>
        <p:nvSpPr>
          <p:cNvPr id="19" name="Title 10"/>
          <p:cNvSpPr>
            <a:spLocks noGrp="1"/>
          </p:cNvSpPr>
          <p:nvPr>
            <p:ph type="title"/>
          </p:nvPr>
        </p:nvSpPr>
        <p:spPr>
          <a:xfrm>
            <a:off x="915988" y="1366673"/>
            <a:ext cx="5935662" cy="1529446"/>
          </a:xfrm>
          <a:prstGeom prst="rect">
            <a:avLst/>
          </a:prstGeom>
        </p:spPr>
        <p:txBody>
          <a:bodyPr vert="horz"/>
          <a:lstStyle>
            <a:lvl1pPr algn="l">
              <a:defRPr sz="3200">
                <a:solidFill>
                  <a:schemeClr val="bg1"/>
                </a:solidFill>
                <a:latin typeface="Open Sans"/>
                <a:cs typeface="Open Sans"/>
              </a:defRPr>
            </a:lvl1pPr>
          </a:lstStyle>
          <a:p>
            <a:r>
              <a:rPr lang="en-US" dirty="0"/>
              <a:t>Click to edit Master title style</a:t>
            </a:r>
          </a:p>
        </p:txBody>
      </p:sp>
      <p:pic>
        <p:nvPicPr>
          <p:cNvPr id="177" name="Picture 176" descr="ua-deck_title-01.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65" b="28250"/>
          <a:stretch/>
        </p:blipFill>
        <p:spPr>
          <a:xfrm>
            <a:off x="0" y="3442716"/>
            <a:ext cx="9144000" cy="1700784"/>
          </a:xfrm>
          <a:prstGeom prst="rect">
            <a:avLst/>
          </a:prstGeom>
        </p:spPr>
      </p:pic>
    </p:spTree>
    <p:extLst>
      <p:ext uri="{BB962C8B-B14F-4D97-AF65-F5344CB8AC3E}">
        <p14:creationId xmlns:p14="http://schemas.microsoft.com/office/powerpoint/2010/main" val="230781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A Capabilities">
    <p:spTree>
      <p:nvGrpSpPr>
        <p:cNvPr id="1" name=""/>
        <p:cNvGrpSpPr/>
        <p:nvPr/>
      </p:nvGrpSpPr>
      <p:grpSpPr>
        <a:xfrm>
          <a:off x="0" y="0"/>
          <a:ext cx="0" cy="0"/>
          <a:chOff x="0" y="0"/>
          <a:chExt cx="0" cy="0"/>
        </a:xfrm>
      </p:grpSpPr>
      <p:sp>
        <p:nvSpPr>
          <p:cNvPr id="16" name="Rectangle 15"/>
          <p:cNvSpPr/>
          <p:nvPr userDrawn="1"/>
        </p:nvSpPr>
        <p:spPr>
          <a:xfrm>
            <a:off x="2309153" y="-1"/>
            <a:ext cx="6834848" cy="67677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Isosceles Triangle 1"/>
          <p:cNvSpPr/>
          <p:nvPr userDrawn="1"/>
        </p:nvSpPr>
        <p:spPr>
          <a:xfrm rot="10800000">
            <a:off x="-365537" y="0"/>
            <a:ext cx="4053039" cy="179705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0"/>
          <p:cNvSpPr>
            <a:spLocks noGrp="1"/>
          </p:cNvSpPr>
          <p:nvPr userDrawn="1">
            <p:ph type="title"/>
          </p:nvPr>
        </p:nvSpPr>
        <p:spPr>
          <a:xfrm>
            <a:off x="3643610" y="48104"/>
            <a:ext cx="4912149" cy="592208"/>
          </a:xfrm>
          <a:prstGeom prst="rect">
            <a:avLst/>
          </a:prstGeom>
        </p:spPr>
        <p:txBody>
          <a:bodyPr vert="horz"/>
          <a:lstStyle>
            <a:lvl1pPr algn="l">
              <a:defRPr sz="3200">
                <a:solidFill>
                  <a:srgbClr val="FFFFFF"/>
                </a:solidFill>
                <a:latin typeface="Open Sans"/>
                <a:cs typeface="Open Sans"/>
              </a:defRPr>
            </a:lvl1pPr>
          </a:lstStyle>
          <a:p>
            <a:endParaRPr lang="en-US" dirty="0"/>
          </a:p>
        </p:txBody>
      </p:sp>
      <p:sp>
        <p:nvSpPr>
          <p:cNvPr id="7" name="Isosceles Triangle 6"/>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173789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5832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5" r:id="rId3"/>
    <p:sldLayoutId id="2147483656" r:id="rId4"/>
    <p:sldLayoutId id="2147483662" r:id="rId5"/>
    <p:sldLayoutId id="2147483657" r:id="rId6"/>
    <p:sldLayoutId id="2147483663" r:id="rId7"/>
    <p:sldLayoutId id="2147483661" r:id="rId8"/>
    <p:sldLayoutId id="2147483660"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uasg.tech" TargetMode="External"/><Relationship Id="rId2" Type="http://schemas.openxmlformats.org/officeDocument/2006/relationships/hyperlink" Target="http://www.uasg.tech/"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0"/>
          <p:cNvSpPr txBox="1">
            <a:spLocks/>
          </p:cNvSpPr>
          <p:nvPr/>
        </p:nvSpPr>
        <p:spPr>
          <a:xfrm>
            <a:off x="465996" y="4010614"/>
            <a:ext cx="6671718" cy="329693"/>
          </a:xfrm>
          <a:prstGeom prst="rect">
            <a:avLst/>
          </a:prstGeom>
        </p:spPr>
        <p:txBody>
          <a:bodyPr vert="horz"/>
          <a:lstStyle>
            <a:lvl1pPr marL="0" indent="0" algn="l" defTabSz="457200" rtl="0" eaLnBrk="1" latinLnBrk="0" hangingPunct="1">
              <a:spcBef>
                <a:spcPct val="20000"/>
              </a:spcBef>
              <a:buFont typeface="Arial"/>
              <a:buNone/>
              <a:defRPr sz="1500" kern="1200" baseline="0">
                <a:solidFill>
                  <a:srgbClr val="FAFAFA"/>
                </a:solidFill>
                <a:latin typeface="Open Sans Light"/>
                <a:ea typeface="+mn-ea"/>
                <a:cs typeface="Open Sans Light"/>
              </a:defRPr>
            </a:lvl1pPr>
            <a:lvl2pPr marL="4572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2pPr>
            <a:lvl3pPr marL="9144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3pPr>
            <a:lvl4pPr marL="13716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4pPr>
            <a:lvl5pPr marL="18288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Lars Steffen and Don Hollander</a:t>
            </a:r>
          </a:p>
          <a:p>
            <a:r>
              <a:rPr lang="en-US" sz="1800" dirty="0"/>
              <a:t>Report to the GAC @ ICANN61</a:t>
            </a:r>
          </a:p>
        </p:txBody>
      </p:sp>
      <p:sp>
        <p:nvSpPr>
          <p:cNvPr id="8" name="Title 7"/>
          <p:cNvSpPr>
            <a:spLocks noGrp="1"/>
          </p:cNvSpPr>
          <p:nvPr>
            <p:ph type="title"/>
          </p:nvPr>
        </p:nvSpPr>
        <p:spPr/>
        <p:txBody>
          <a:bodyPr/>
          <a:lstStyle/>
          <a:p>
            <a:r>
              <a:rPr lang="en-US" dirty="0"/>
              <a:t>Universal Acceptance – </a:t>
            </a:r>
            <a:br>
              <a:rPr lang="en-US" dirty="0"/>
            </a:br>
            <a:r>
              <a:rPr lang="en-US" dirty="0"/>
              <a:t>Reaching CIOs in Government</a:t>
            </a:r>
          </a:p>
        </p:txBody>
      </p:sp>
    </p:spTree>
    <p:extLst>
      <p:ext uri="{BB962C8B-B14F-4D97-AF65-F5344CB8AC3E}">
        <p14:creationId xmlns:p14="http://schemas.microsoft.com/office/powerpoint/2010/main" val="259162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Bild 6" descr="Bildschirmfoto 2016-04-14 um 16.56.08.png"/>
          <p:cNvPicPr>
            <a:picLocks noChangeAspect="1"/>
          </p:cNvPicPr>
          <p:nvPr/>
        </p:nvPicPr>
        <p:blipFill rotWithShape="1">
          <a:blip r:embed="rId3">
            <a:extLst>
              <a:ext uri="{28A0092B-C50C-407E-A947-70E740481C1C}">
                <a14:useLocalDpi xmlns:a14="http://schemas.microsoft.com/office/drawing/2010/main" val="0"/>
              </a:ext>
            </a:extLst>
          </a:blip>
          <a:srcRect b="22739"/>
          <a:stretch/>
        </p:blipFill>
        <p:spPr>
          <a:xfrm>
            <a:off x="441994" y="-270570"/>
            <a:ext cx="10954723" cy="5138675"/>
          </a:xfrm>
          <a:prstGeom prst="rect">
            <a:avLst/>
          </a:prstGeom>
        </p:spPr>
      </p:pic>
    </p:spTree>
    <p:extLst>
      <p:ext uri="{BB962C8B-B14F-4D97-AF65-F5344CB8AC3E}">
        <p14:creationId xmlns:p14="http://schemas.microsoft.com/office/powerpoint/2010/main" val="207699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Definition</a:t>
            </a:r>
          </a:p>
        </p:txBody>
      </p:sp>
      <p:sp>
        <p:nvSpPr>
          <p:cNvPr id="4" name="TextBox 3"/>
          <p:cNvSpPr txBox="1"/>
          <p:nvPr/>
        </p:nvSpPr>
        <p:spPr>
          <a:xfrm>
            <a:off x="372532" y="1293738"/>
            <a:ext cx="8481183" cy="1718804"/>
          </a:xfrm>
          <a:prstGeom prst="rect">
            <a:avLst/>
          </a:prstGeom>
          <a:noFill/>
        </p:spPr>
        <p:txBody>
          <a:bodyPr wrap="square" rtlCol="0">
            <a:spAutoFit/>
          </a:bodyPr>
          <a:lstStyle/>
          <a:p>
            <a:pPr algn="ctr">
              <a:lnSpc>
                <a:spcPct val="140000"/>
              </a:lnSpc>
            </a:pPr>
            <a:r>
              <a:rPr lang="en-US" sz="2600" i="1" spc="-10" dirty="0">
                <a:latin typeface="Open Sans Light"/>
                <a:cs typeface="Open Sans Light"/>
              </a:rPr>
              <a:t>     </a:t>
            </a:r>
            <a:r>
              <a:rPr lang="en-US" sz="2600" b="1" i="1" spc="-10" dirty="0">
                <a:latin typeface="Open Sans Light"/>
                <a:cs typeface="Open Sans Light"/>
              </a:rPr>
              <a:t>Universal Acceptance </a:t>
            </a:r>
            <a:r>
              <a:rPr lang="en-US" sz="2600" i="1" spc="-10" dirty="0">
                <a:latin typeface="Open Sans Light"/>
                <a:cs typeface="Open Sans Light"/>
              </a:rPr>
              <a:t>(UA) ensures that all </a:t>
            </a:r>
            <a:r>
              <a:rPr lang="en-US" sz="2600" b="1" i="1" spc="-10" dirty="0">
                <a:latin typeface="Open Sans Light"/>
                <a:cs typeface="Open Sans Light"/>
              </a:rPr>
              <a:t>domain names</a:t>
            </a:r>
            <a:r>
              <a:rPr lang="en-US" sz="2600" i="1" spc="-10" dirty="0">
                <a:latin typeface="Open Sans Light"/>
                <a:cs typeface="Open Sans Light"/>
              </a:rPr>
              <a:t> and </a:t>
            </a:r>
            <a:r>
              <a:rPr lang="en-US" sz="2600" b="1" i="1" spc="-10" dirty="0">
                <a:latin typeface="Open Sans Light"/>
                <a:cs typeface="Open Sans Light"/>
              </a:rPr>
              <a:t>email addresses </a:t>
            </a:r>
            <a:r>
              <a:rPr lang="en-US" sz="2600" i="1" spc="-10" dirty="0">
                <a:latin typeface="Open Sans Light"/>
                <a:cs typeface="Open Sans Light"/>
              </a:rPr>
              <a:t>can be used by all Internet-enabled </a:t>
            </a:r>
            <a:r>
              <a:rPr lang="en-US" sz="2600" b="1" i="1" spc="-10" dirty="0">
                <a:latin typeface="Open Sans Light"/>
                <a:cs typeface="Open Sans Light"/>
              </a:rPr>
              <a:t>applications</a:t>
            </a:r>
            <a:r>
              <a:rPr lang="en-US" sz="2600" i="1" spc="-10" dirty="0">
                <a:latin typeface="Open Sans Light"/>
                <a:cs typeface="Open Sans Light"/>
              </a:rPr>
              <a:t>, </a:t>
            </a:r>
            <a:r>
              <a:rPr lang="en-US" sz="2600" b="1" i="1" spc="-10" dirty="0">
                <a:latin typeface="Open Sans Light"/>
                <a:cs typeface="Open Sans Light"/>
              </a:rPr>
              <a:t>devices</a:t>
            </a:r>
            <a:r>
              <a:rPr lang="en-US" sz="2600" i="1" spc="-10" dirty="0">
                <a:latin typeface="Open Sans Light"/>
                <a:cs typeface="Open Sans Light"/>
              </a:rPr>
              <a:t> and </a:t>
            </a:r>
            <a:r>
              <a:rPr lang="en-US" sz="2600" b="1" i="1" spc="-10" dirty="0">
                <a:latin typeface="Open Sans Light"/>
                <a:cs typeface="Open Sans Light"/>
              </a:rPr>
              <a:t>systems</a:t>
            </a:r>
            <a:r>
              <a:rPr lang="en-US" sz="2600" i="1" spc="-10" dirty="0">
                <a:latin typeface="Open Sans Light"/>
                <a:cs typeface="Open Sans Light"/>
              </a:rPr>
              <a:t>.</a:t>
            </a:r>
          </a:p>
        </p:txBody>
      </p:sp>
      <p:pic>
        <p:nvPicPr>
          <p:cNvPr id="5" name="Picture 52" descr="0120-quotes-left.eps"/>
          <p:cNvPicPr>
            <a:picLocks noChangeAspect="1"/>
          </p:cNvPicPr>
          <p:nvPr/>
        </p:nvPicPr>
        <p:blipFill>
          <a:blip r:embed="rId3">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588713" y="2625320"/>
            <a:ext cx="174948" cy="124482"/>
          </a:xfrm>
          <a:prstGeom prst="rect">
            <a:avLst/>
          </a:prstGeom>
        </p:spPr>
      </p:pic>
      <p:pic>
        <p:nvPicPr>
          <p:cNvPr id="6" name="Picture 53" descr="0121-quotes-right.eps"/>
          <p:cNvPicPr>
            <a:picLocks noChangeAspect="1"/>
          </p:cNvPicPr>
          <p:nvPr/>
        </p:nvPicPr>
        <p:blipFill>
          <a:blip r:embed="rId4">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087933" y="1517421"/>
            <a:ext cx="205046" cy="145898"/>
          </a:xfrm>
          <a:prstGeom prst="rect">
            <a:avLst/>
          </a:prstGeom>
        </p:spPr>
      </p:pic>
    </p:spTree>
    <p:extLst>
      <p:ext uri="{BB962C8B-B14F-4D97-AF65-F5344CB8AC3E}">
        <p14:creationId xmlns:p14="http://schemas.microsoft.com/office/powerpoint/2010/main" val="187459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5988" y="1366673"/>
            <a:ext cx="7003602" cy="1529446"/>
          </a:xfrm>
        </p:spPr>
        <p:txBody>
          <a:bodyPr/>
          <a:lstStyle/>
          <a:p>
            <a:r>
              <a:rPr lang="en-US" dirty="0"/>
              <a:t>Universal Acceptance Steering Group</a:t>
            </a:r>
          </a:p>
        </p:txBody>
      </p:sp>
    </p:spTree>
    <p:extLst>
      <p:ext uri="{BB962C8B-B14F-4D97-AF65-F5344CB8AC3E}">
        <p14:creationId xmlns:p14="http://schemas.microsoft.com/office/powerpoint/2010/main" val="186937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Bild 10" descr="goog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877" y="2794051"/>
            <a:ext cx="3368105" cy="1894560"/>
          </a:xfrm>
          <a:prstGeom prst="rect">
            <a:avLst/>
          </a:prstGeom>
        </p:spPr>
      </p:pic>
      <p:pic>
        <p:nvPicPr>
          <p:cNvPr id="8" name="Bild 7" descr="maxresdefa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60" y="827759"/>
            <a:ext cx="2571602" cy="1446525"/>
          </a:xfrm>
          <a:prstGeom prst="rect">
            <a:avLst/>
          </a:prstGeom>
        </p:spPr>
      </p:pic>
      <p:sp>
        <p:nvSpPr>
          <p:cNvPr id="2" name="Title 1"/>
          <p:cNvSpPr>
            <a:spLocks noGrp="1"/>
          </p:cNvSpPr>
          <p:nvPr>
            <p:ph type="title"/>
          </p:nvPr>
        </p:nvSpPr>
        <p:spPr/>
        <p:txBody>
          <a:bodyPr/>
          <a:lstStyle/>
          <a:p>
            <a:r>
              <a:rPr lang="en-US" dirty="0"/>
              <a:t>Who is involved…</a:t>
            </a:r>
          </a:p>
        </p:txBody>
      </p:sp>
      <p:pic>
        <p:nvPicPr>
          <p:cNvPr id="3" name="Bild 2" descr="Afilias_logo.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69" y="1242246"/>
            <a:ext cx="1522699" cy="578446"/>
          </a:xfrm>
          <a:prstGeom prst="rect">
            <a:avLst/>
          </a:prstGeom>
        </p:spPr>
      </p:pic>
      <p:pic>
        <p:nvPicPr>
          <p:cNvPr id="4" name="Bild 3" descr="DotASIA_logo_20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6002" y="1882126"/>
            <a:ext cx="1283746" cy="641874"/>
          </a:xfrm>
          <a:prstGeom prst="rect">
            <a:avLst/>
          </a:prstGeom>
        </p:spPr>
      </p:pic>
      <p:pic>
        <p:nvPicPr>
          <p:cNvPr id="6" name="Bild 5" descr="Refund-policy-of-Goddad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244" y="2030448"/>
            <a:ext cx="2468154" cy="1057780"/>
          </a:xfrm>
          <a:prstGeom prst="rect">
            <a:avLst/>
          </a:prstGeom>
        </p:spPr>
      </p:pic>
      <p:pic>
        <p:nvPicPr>
          <p:cNvPr id="7" name="Bild 6" descr="MSFT_logo_rgb_C-Gray.3b15622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174" y="1035737"/>
            <a:ext cx="2609793" cy="962970"/>
          </a:xfrm>
          <a:prstGeom prst="rect">
            <a:avLst/>
          </a:prstGeom>
        </p:spPr>
      </p:pic>
      <p:pic>
        <p:nvPicPr>
          <p:cNvPr id="9" name="Bild 8" descr="RNIDS-znak-lat-RGB.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 y="3252217"/>
            <a:ext cx="2585720" cy="773724"/>
          </a:xfrm>
          <a:prstGeom prst="rect">
            <a:avLst/>
          </a:prstGeom>
        </p:spPr>
      </p:pic>
      <p:pic>
        <p:nvPicPr>
          <p:cNvPr id="12" name="Bild 11" descr="ENG_eco_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8721" y="3324578"/>
            <a:ext cx="813205" cy="650563"/>
          </a:xfrm>
          <a:prstGeom prst="rect">
            <a:avLst/>
          </a:prstGeom>
        </p:spPr>
      </p:pic>
      <p:pic>
        <p:nvPicPr>
          <p:cNvPr id="10" name="Bild 9" descr="1280px-ICANN.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02254" y="2139243"/>
            <a:ext cx="1071035" cy="852643"/>
          </a:xfrm>
          <a:prstGeom prst="rect">
            <a:avLst/>
          </a:prstGeom>
        </p:spPr>
      </p:pic>
      <p:pic>
        <p:nvPicPr>
          <p:cNvPr id="5" name="Bild 4" descr="i2c-whitebgr-rounded.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34728" y="1972272"/>
            <a:ext cx="1978141" cy="1186885"/>
          </a:xfrm>
          <a:prstGeom prst="rect">
            <a:avLst/>
          </a:prstGeom>
        </p:spPr>
      </p:pic>
      <p:pic>
        <p:nvPicPr>
          <p:cNvPr id="13" name="Bild 12" descr="2000px-EURid_logo.sv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6432" y="3396325"/>
            <a:ext cx="1004888" cy="578816"/>
          </a:xfrm>
          <a:prstGeom prst="rect">
            <a:avLst/>
          </a:prstGeom>
        </p:spPr>
      </p:pic>
      <p:pic>
        <p:nvPicPr>
          <p:cNvPr id="14" name="Bild 13" descr="logo_thnic.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8759" y="2377467"/>
            <a:ext cx="1546384" cy="739172"/>
          </a:xfrm>
          <a:prstGeom prst="rect">
            <a:avLst/>
          </a:prstGeom>
        </p:spPr>
      </p:pic>
    </p:spTree>
    <p:extLst>
      <p:ext uri="{BB962C8B-B14F-4D97-AF65-F5344CB8AC3E}">
        <p14:creationId xmlns:p14="http://schemas.microsoft.com/office/powerpoint/2010/main" val="413620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320675" y="989014"/>
            <a:ext cx="8450746" cy="862818"/>
          </a:xfrm>
          <a:prstGeom prst="rect">
            <a:avLst/>
          </a:prstGeom>
        </p:spPr>
        <p:txBody>
          <a:bodyPr>
            <a:noAutofit/>
          </a:bodyPr>
          <a:lstStyle/>
          <a:p>
            <a:pPr marL="91440" indent="0">
              <a:lnSpc>
                <a:spcPct val="200000"/>
              </a:lnSpc>
              <a:buNone/>
            </a:pPr>
            <a:r>
              <a:rPr lang="en-US" dirty="0"/>
              <a:t>		</a:t>
            </a:r>
            <a:r>
              <a:rPr lang="en-US" b="1" dirty="0"/>
              <a:t>Review	</a:t>
            </a:r>
            <a:r>
              <a:rPr lang="en-US" dirty="0"/>
              <a:t>	Popular Websites, </a:t>
            </a:r>
            <a:r>
              <a:rPr lang="en-US" dirty="0" err="1"/>
              <a:t>Dev</a:t>
            </a:r>
            <a:r>
              <a:rPr lang="en-US" dirty="0"/>
              <a:t> Frameworks, Browsers, OS</a:t>
            </a:r>
          </a:p>
        </p:txBody>
      </p:sp>
      <p:sp>
        <p:nvSpPr>
          <p:cNvPr id="14" name="Content Placeholder 10"/>
          <p:cNvSpPr txBox="1">
            <a:spLocks/>
          </p:cNvSpPr>
          <p:nvPr/>
        </p:nvSpPr>
        <p:spPr>
          <a:xfrm>
            <a:off x="340660" y="1656533"/>
            <a:ext cx="8450746" cy="781454"/>
          </a:xfrm>
          <a:prstGeom prst="rect">
            <a:avLst/>
          </a:prstGeom>
        </p:spPr>
        <p:txBody>
          <a:bodyPr vert="horz">
            <a:noAutofit/>
          </a:bodyPr>
          <a:lstStyle>
            <a:lvl1pPr marL="274320" indent="-182880" algn="l" defTabSz="457200" rtl="0" eaLnBrk="1" latinLnBrk="0" hangingPunct="1">
              <a:spcBef>
                <a:spcPct val="20000"/>
              </a:spcBef>
              <a:buClr>
                <a:schemeClr val="accent2"/>
              </a:buClr>
              <a:buSzPct val="85000"/>
              <a:buFont typeface="Lucida Grande"/>
              <a:buChar char="*"/>
              <a:defRPr sz="2000" kern="1200">
                <a:solidFill>
                  <a:schemeClr val="tx1"/>
                </a:solidFill>
                <a:latin typeface="Open Sans Light"/>
                <a:ea typeface="+mn-ea"/>
                <a:cs typeface="Open Sans Light"/>
              </a:defRPr>
            </a:lvl1pPr>
            <a:lvl2pPr marL="548640" indent="-182880" algn="l" defTabSz="457200" rtl="0" eaLnBrk="1" latinLnBrk="0" hangingPunct="1">
              <a:spcBef>
                <a:spcPct val="20000"/>
              </a:spcBef>
              <a:buClr>
                <a:schemeClr val="accent2"/>
              </a:buClr>
              <a:buSzPct val="85000"/>
              <a:buFont typeface="Lucida Grande"/>
              <a:buChar char="*"/>
              <a:defRPr sz="1800" kern="1200">
                <a:solidFill>
                  <a:schemeClr val="tx1"/>
                </a:solidFill>
                <a:latin typeface="Open Sans Light"/>
                <a:ea typeface="+mn-ea"/>
                <a:cs typeface="Open Sans Light"/>
              </a:defRPr>
            </a:lvl2pPr>
            <a:lvl3pPr marL="822960" indent="-182880" algn="l" defTabSz="457200" rtl="0" eaLnBrk="1" latinLnBrk="0" hangingPunct="1">
              <a:spcBef>
                <a:spcPct val="20000"/>
              </a:spcBef>
              <a:buClr>
                <a:schemeClr val="accent2"/>
              </a:buClr>
              <a:buSzPct val="85000"/>
              <a:buFont typeface="Lucida Grande"/>
              <a:buChar char="*"/>
              <a:defRPr sz="1600" kern="1200">
                <a:solidFill>
                  <a:schemeClr val="tx1"/>
                </a:solidFill>
                <a:latin typeface="Open Sans Light"/>
                <a:ea typeface="+mn-ea"/>
                <a:cs typeface="Open Sans Light"/>
              </a:defRPr>
            </a:lvl3pPr>
            <a:lvl4pPr marL="109728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4pPr>
            <a:lvl5pPr marL="137160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200000"/>
              </a:lnSpc>
              <a:buFont typeface="Lucida Grande"/>
              <a:buNone/>
            </a:pPr>
            <a:r>
              <a:rPr lang="en-US" dirty="0"/>
              <a:t>		</a:t>
            </a:r>
            <a:r>
              <a:rPr lang="en-US" b="1" dirty="0"/>
              <a:t>Build</a:t>
            </a:r>
            <a:r>
              <a:rPr lang="en-US" dirty="0"/>
              <a:t>	      Use Cases, Test Environments, EAI Community</a:t>
            </a:r>
          </a:p>
        </p:txBody>
      </p:sp>
      <p:sp>
        <p:nvSpPr>
          <p:cNvPr id="15" name="Content Placeholder 10"/>
          <p:cNvSpPr txBox="1">
            <a:spLocks/>
          </p:cNvSpPr>
          <p:nvPr/>
        </p:nvSpPr>
        <p:spPr>
          <a:xfrm>
            <a:off x="320196" y="2340307"/>
            <a:ext cx="8450746" cy="968627"/>
          </a:xfrm>
          <a:prstGeom prst="rect">
            <a:avLst/>
          </a:prstGeom>
        </p:spPr>
        <p:txBody>
          <a:bodyPr vert="horz">
            <a:noAutofit/>
          </a:bodyPr>
          <a:lstStyle>
            <a:lvl1pPr marL="274320" indent="-182880" algn="l" defTabSz="457200" rtl="0" eaLnBrk="1" latinLnBrk="0" hangingPunct="1">
              <a:spcBef>
                <a:spcPct val="20000"/>
              </a:spcBef>
              <a:buClr>
                <a:schemeClr val="accent2"/>
              </a:buClr>
              <a:buSzPct val="85000"/>
              <a:buFont typeface="Lucida Grande"/>
              <a:buChar char="*"/>
              <a:defRPr sz="2000" kern="1200">
                <a:solidFill>
                  <a:schemeClr val="tx1"/>
                </a:solidFill>
                <a:latin typeface="Open Sans Light"/>
                <a:ea typeface="+mn-ea"/>
                <a:cs typeface="Open Sans Light"/>
              </a:defRPr>
            </a:lvl1pPr>
            <a:lvl2pPr marL="548640" indent="-182880" algn="l" defTabSz="457200" rtl="0" eaLnBrk="1" latinLnBrk="0" hangingPunct="1">
              <a:spcBef>
                <a:spcPct val="20000"/>
              </a:spcBef>
              <a:buClr>
                <a:schemeClr val="accent2"/>
              </a:buClr>
              <a:buSzPct val="85000"/>
              <a:buFont typeface="Lucida Grande"/>
              <a:buChar char="*"/>
              <a:defRPr sz="1800" kern="1200">
                <a:solidFill>
                  <a:schemeClr val="tx1"/>
                </a:solidFill>
                <a:latin typeface="Open Sans Light"/>
                <a:ea typeface="+mn-ea"/>
                <a:cs typeface="Open Sans Light"/>
              </a:defRPr>
            </a:lvl2pPr>
            <a:lvl3pPr marL="822960" indent="-182880" algn="l" defTabSz="457200" rtl="0" eaLnBrk="1" latinLnBrk="0" hangingPunct="1">
              <a:spcBef>
                <a:spcPct val="20000"/>
              </a:spcBef>
              <a:buClr>
                <a:schemeClr val="accent2"/>
              </a:buClr>
              <a:buSzPct val="85000"/>
              <a:buFont typeface="Lucida Grande"/>
              <a:buChar char="*"/>
              <a:defRPr sz="1600" kern="1200">
                <a:solidFill>
                  <a:schemeClr val="tx1"/>
                </a:solidFill>
                <a:latin typeface="Open Sans Light"/>
                <a:ea typeface="+mn-ea"/>
                <a:cs typeface="Open Sans Light"/>
              </a:defRPr>
            </a:lvl3pPr>
            <a:lvl4pPr marL="109728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4pPr>
            <a:lvl5pPr marL="137160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200000"/>
              </a:lnSpc>
              <a:buFont typeface="Lucida Grande"/>
              <a:buNone/>
            </a:pPr>
            <a:r>
              <a:rPr lang="en-US" dirty="0"/>
              <a:t>		</a:t>
            </a:r>
            <a:r>
              <a:rPr lang="en-US" b="1" dirty="0"/>
              <a:t>Outreach</a:t>
            </a:r>
            <a:r>
              <a:rPr lang="en-US" dirty="0"/>
              <a:t>	Live Workshops, Panel Discussions, Presentations</a:t>
            </a:r>
          </a:p>
        </p:txBody>
      </p:sp>
      <p:sp>
        <p:nvSpPr>
          <p:cNvPr id="2" name="Title 1"/>
          <p:cNvSpPr>
            <a:spLocks noGrp="1"/>
          </p:cNvSpPr>
          <p:nvPr>
            <p:ph type="title"/>
          </p:nvPr>
        </p:nvSpPr>
        <p:spPr/>
        <p:txBody>
          <a:bodyPr/>
          <a:lstStyle/>
          <a:p>
            <a:r>
              <a:rPr lang="en-US" dirty="0"/>
              <a:t>UASG Activities</a:t>
            </a:r>
          </a:p>
        </p:txBody>
      </p:sp>
      <p:pic>
        <p:nvPicPr>
          <p:cNvPr id="5" name="Picture 47" descr="0135-search.eps"/>
          <p:cNvPicPr>
            <a:picLocks noChangeAspect="1"/>
          </p:cNvPicPr>
          <p:nvPr/>
        </p:nvPicPr>
        <p:blipFill>
          <a:blip r:embed="rId2">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49547" y="1192553"/>
            <a:ext cx="523744" cy="533816"/>
          </a:xfrm>
          <a:prstGeom prst="rect">
            <a:avLst/>
          </a:prstGeom>
        </p:spPr>
      </p:pic>
      <p:pic>
        <p:nvPicPr>
          <p:cNvPr id="7" name="Picture 27" descr="0146-wrench.eps"/>
          <p:cNvPicPr>
            <a:picLocks noChangeAspect="1"/>
          </p:cNvPicPr>
          <p:nvPr/>
        </p:nvPicPr>
        <p:blipFill>
          <a:blip r:embed="rId3">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58093" y="1851832"/>
            <a:ext cx="515198" cy="525105"/>
          </a:xfrm>
          <a:prstGeom prst="rect">
            <a:avLst/>
          </a:prstGeom>
        </p:spPr>
      </p:pic>
      <p:pic>
        <p:nvPicPr>
          <p:cNvPr id="9" name="Picture 8" descr="0027-bullhorn.eps"/>
          <p:cNvPicPr>
            <a:picLocks noChangeAspect="1"/>
          </p:cNvPicPr>
          <p:nvPr/>
        </p:nvPicPr>
        <p:blipFill>
          <a:blip r:embed="rId4">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58093" y="2584332"/>
            <a:ext cx="515287" cy="455831"/>
          </a:xfrm>
          <a:prstGeom prst="rect">
            <a:avLst/>
          </a:prstGeom>
        </p:spPr>
      </p:pic>
      <p:pic>
        <p:nvPicPr>
          <p:cNvPr id="10" name="Picture 6" descr="0006-pencil.eps"/>
          <p:cNvPicPr>
            <a:picLocks noChangeAspect="1"/>
          </p:cNvPicPr>
          <p:nvPr/>
        </p:nvPicPr>
        <p:blipFill>
          <a:blip r:embed="rId5">
            <a:alphaModFix/>
            <a:duotone>
              <a:schemeClr val="accent1">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49547" y="3314163"/>
            <a:ext cx="507964" cy="517733"/>
          </a:xfrm>
          <a:prstGeom prst="rect">
            <a:avLst/>
          </a:prstGeom>
        </p:spPr>
      </p:pic>
      <p:sp>
        <p:nvSpPr>
          <p:cNvPr id="16" name="Content Placeholder 10"/>
          <p:cNvSpPr txBox="1">
            <a:spLocks/>
          </p:cNvSpPr>
          <p:nvPr/>
        </p:nvSpPr>
        <p:spPr>
          <a:xfrm>
            <a:off x="1158864" y="3076793"/>
            <a:ext cx="8450746" cy="1044722"/>
          </a:xfrm>
          <a:prstGeom prst="rect">
            <a:avLst/>
          </a:prstGeom>
        </p:spPr>
        <p:txBody>
          <a:bodyPr vert="horz">
            <a:noAutofit/>
          </a:bodyPr>
          <a:lstStyle>
            <a:lvl1pPr marL="274320" indent="-182880" algn="l" defTabSz="457200" rtl="0" eaLnBrk="1" latinLnBrk="0" hangingPunct="1">
              <a:spcBef>
                <a:spcPct val="20000"/>
              </a:spcBef>
              <a:buClr>
                <a:schemeClr val="accent2"/>
              </a:buClr>
              <a:buSzPct val="85000"/>
              <a:buFont typeface="Lucida Grande"/>
              <a:buChar char="*"/>
              <a:defRPr sz="2000" kern="1200">
                <a:solidFill>
                  <a:schemeClr val="tx1"/>
                </a:solidFill>
                <a:latin typeface="Open Sans Light"/>
                <a:ea typeface="+mn-ea"/>
                <a:cs typeface="Open Sans Light"/>
              </a:defRPr>
            </a:lvl1pPr>
            <a:lvl2pPr marL="548640" indent="-182880" algn="l" defTabSz="457200" rtl="0" eaLnBrk="1" latinLnBrk="0" hangingPunct="1">
              <a:spcBef>
                <a:spcPct val="20000"/>
              </a:spcBef>
              <a:buClr>
                <a:schemeClr val="accent2"/>
              </a:buClr>
              <a:buSzPct val="85000"/>
              <a:buFont typeface="Lucida Grande"/>
              <a:buChar char="*"/>
              <a:defRPr sz="1800" kern="1200">
                <a:solidFill>
                  <a:schemeClr val="tx1"/>
                </a:solidFill>
                <a:latin typeface="Open Sans Light"/>
                <a:ea typeface="+mn-ea"/>
                <a:cs typeface="Open Sans Light"/>
              </a:defRPr>
            </a:lvl2pPr>
            <a:lvl3pPr marL="822960" indent="-182880" algn="l" defTabSz="457200" rtl="0" eaLnBrk="1" latinLnBrk="0" hangingPunct="1">
              <a:spcBef>
                <a:spcPct val="20000"/>
              </a:spcBef>
              <a:buClr>
                <a:schemeClr val="accent2"/>
              </a:buClr>
              <a:buSzPct val="85000"/>
              <a:buFont typeface="Lucida Grande"/>
              <a:buChar char="*"/>
              <a:defRPr sz="1600" kern="1200">
                <a:solidFill>
                  <a:schemeClr val="tx1"/>
                </a:solidFill>
                <a:latin typeface="Open Sans Light"/>
                <a:ea typeface="+mn-ea"/>
                <a:cs typeface="Open Sans Light"/>
              </a:defRPr>
            </a:lvl3pPr>
            <a:lvl4pPr marL="109728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4pPr>
            <a:lvl5pPr marL="1371600" indent="-182880" algn="l" defTabSz="457200" rtl="0" eaLnBrk="1" latinLnBrk="0" hangingPunct="1">
              <a:spcBef>
                <a:spcPct val="20000"/>
              </a:spcBef>
              <a:buClr>
                <a:schemeClr val="accent2"/>
              </a:buClr>
              <a:buSzPct val="85000"/>
              <a:buFont typeface="Lucida Grande"/>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200000"/>
              </a:lnSpc>
              <a:buNone/>
            </a:pPr>
            <a:r>
              <a:rPr lang="en-US" b="1" dirty="0"/>
              <a:t>Writing</a:t>
            </a:r>
            <a:r>
              <a:rPr lang="en-US" dirty="0"/>
              <a:t>	 	 Knowledge Databases, Whitepapers, Quick Guides</a:t>
            </a:r>
          </a:p>
        </p:txBody>
      </p:sp>
    </p:spTree>
    <p:extLst>
      <p:ext uri="{BB962C8B-B14F-4D97-AF65-F5344CB8AC3E}">
        <p14:creationId xmlns:p14="http://schemas.microsoft.com/office/powerpoint/2010/main" val="22467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should you care?</a:t>
            </a:r>
          </a:p>
        </p:txBody>
      </p:sp>
    </p:spTree>
    <p:extLst>
      <p:ext uri="{BB962C8B-B14F-4D97-AF65-F5344CB8AC3E}">
        <p14:creationId xmlns:p14="http://schemas.microsoft.com/office/powerpoint/2010/main" val="194163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iStock_000067115633_Medium-cp_FotoMaximum.jpg"/>
          <p:cNvPicPr>
            <a:picLocks noChangeAspect="1"/>
          </p:cNvPicPr>
          <p:nvPr/>
        </p:nvPicPr>
        <p:blipFill rotWithShape="1">
          <a:blip r:embed="rId3">
            <a:extLst>
              <a:ext uri="{28A0092B-C50C-407E-A947-70E740481C1C}">
                <a14:useLocalDpi xmlns:a14="http://schemas.microsoft.com/office/drawing/2010/main" val="0"/>
              </a:ext>
            </a:extLst>
          </a:blip>
          <a:srcRect t="1" b="6273"/>
          <a:stretch/>
        </p:blipFill>
        <p:spPr>
          <a:xfrm>
            <a:off x="-12452" y="-863819"/>
            <a:ext cx="9180000" cy="5730998"/>
          </a:xfrm>
          <a:prstGeom prst="rect">
            <a:avLst/>
          </a:prstGeom>
        </p:spPr>
      </p:pic>
    </p:spTree>
    <p:extLst>
      <p:ext uri="{BB962C8B-B14F-4D97-AF65-F5344CB8AC3E}">
        <p14:creationId xmlns:p14="http://schemas.microsoft.com/office/powerpoint/2010/main" val="313438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iStock_000024549090_Medium_cp_Yongyuan D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 y="-1245923"/>
            <a:ext cx="9180000" cy="6114594"/>
          </a:xfrm>
          <a:prstGeom prst="rect">
            <a:avLst/>
          </a:prstGeom>
        </p:spPr>
      </p:pic>
    </p:spTree>
    <p:extLst>
      <p:ext uri="{BB962C8B-B14F-4D97-AF65-F5344CB8AC3E}">
        <p14:creationId xmlns:p14="http://schemas.microsoft.com/office/powerpoint/2010/main" val="56000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iStock_000041203242_Medium-cp_zanskar.jpg"/>
          <p:cNvPicPr>
            <a:picLocks noChangeAspect="1"/>
          </p:cNvPicPr>
          <p:nvPr/>
        </p:nvPicPr>
        <p:blipFill rotWithShape="1">
          <a:blip r:embed="rId3">
            <a:extLst>
              <a:ext uri="{28A0092B-C50C-407E-A947-70E740481C1C}">
                <a14:useLocalDpi xmlns:a14="http://schemas.microsoft.com/office/drawing/2010/main" val="0"/>
              </a:ext>
            </a:extLst>
          </a:blip>
          <a:srcRect b="20760"/>
          <a:stretch/>
        </p:blipFill>
        <p:spPr>
          <a:xfrm>
            <a:off x="-12452" y="-441910"/>
            <a:ext cx="9180000" cy="5309947"/>
          </a:xfrm>
          <a:prstGeom prst="rect">
            <a:avLst/>
          </a:prstGeom>
        </p:spPr>
      </p:pic>
    </p:spTree>
    <p:extLst>
      <p:ext uri="{BB962C8B-B14F-4D97-AF65-F5344CB8AC3E}">
        <p14:creationId xmlns:p14="http://schemas.microsoft.com/office/powerpoint/2010/main" val="15713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 2" descr="iStock_000008692204_Medium_cp_Tanuki Photograph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 y="-273898"/>
            <a:ext cx="9193806" cy="5143500"/>
          </a:xfrm>
          <a:prstGeom prst="rect">
            <a:avLst/>
          </a:prstGeom>
        </p:spPr>
      </p:pic>
    </p:spTree>
    <p:extLst>
      <p:ext uri="{BB962C8B-B14F-4D97-AF65-F5344CB8AC3E}">
        <p14:creationId xmlns:p14="http://schemas.microsoft.com/office/powerpoint/2010/main" val="209888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5988" y="1366673"/>
            <a:ext cx="7003602" cy="1529446"/>
          </a:xfrm>
        </p:spPr>
        <p:txBody>
          <a:bodyPr/>
          <a:lstStyle/>
          <a:p>
            <a:r>
              <a:rPr lang="en-US" dirty="0"/>
              <a:t>Warm-Up</a:t>
            </a:r>
          </a:p>
        </p:txBody>
      </p:sp>
    </p:spTree>
    <p:extLst>
      <p:ext uri="{BB962C8B-B14F-4D97-AF65-F5344CB8AC3E}">
        <p14:creationId xmlns:p14="http://schemas.microsoft.com/office/powerpoint/2010/main" val="244929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FC8F-919A-4965-98D0-79D0060EA329}"/>
              </a:ext>
            </a:extLst>
          </p:cNvPr>
          <p:cNvSpPr>
            <a:spLocks noGrp="1"/>
          </p:cNvSpPr>
          <p:nvPr>
            <p:ph type="title"/>
          </p:nvPr>
        </p:nvSpPr>
        <p:spPr/>
        <p:txBody>
          <a:bodyPr/>
          <a:lstStyle/>
          <a:p>
            <a:r>
              <a:rPr lang="en-NZ" dirty="0"/>
              <a:t>How Governments Can Help</a:t>
            </a:r>
          </a:p>
        </p:txBody>
      </p:sp>
    </p:spTree>
    <p:extLst>
      <p:ext uri="{BB962C8B-B14F-4D97-AF65-F5344CB8AC3E}">
        <p14:creationId xmlns:p14="http://schemas.microsoft.com/office/powerpoint/2010/main" val="193821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1D22-D311-46F6-9555-F797DA703C55}"/>
              </a:ext>
            </a:extLst>
          </p:cNvPr>
          <p:cNvSpPr>
            <a:spLocks noGrp="1"/>
          </p:cNvSpPr>
          <p:nvPr>
            <p:ph type="title"/>
          </p:nvPr>
        </p:nvSpPr>
        <p:spPr/>
        <p:txBody>
          <a:bodyPr/>
          <a:lstStyle/>
          <a:p>
            <a:r>
              <a:rPr lang="en-NZ" dirty="0"/>
              <a:t>How members of the GAC can help</a:t>
            </a:r>
          </a:p>
        </p:txBody>
      </p:sp>
      <p:sp>
        <p:nvSpPr>
          <p:cNvPr id="3" name="TextBox 2">
            <a:extLst>
              <a:ext uri="{FF2B5EF4-FFF2-40B4-BE49-F238E27FC236}">
                <a16:creationId xmlns:a16="http://schemas.microsoft.com/office/drawing/2014/main" id="{1474573A-6F63-4EA2-ACF8-A1901F753ADD}"/>
              </a:ext>
            </a:extLst>
          </p:cNvPr>
          <p:cNvSpPr txBox="1"/>
          <p:nvPr/>
        </p:nvSpPr>
        <p:spPr>
          <a:xfrm>
            <a:off x="468351" y="1416205"/>
            <a:ext cx="8293191" cy="3108543"/>
          </a:xfrm>
          <a:prstGeom prst="rect">
            <a:avLst/>
          </a:prstGeom>
          <a:noFill/>
        </p:spPr>
        <p:txBody>
          <a:bodyPr wrap="square" rtlCol="0">
            <a:spAutoFit/>
          </a:bodyPr>
          <a:lstStyle/>
          <a:p>
            <a:pPr marL="342900" indent="-342900">
              <a:buFont typeface="Arial" panose="020B0604020202020204" pitchFamily="34" charset="0"/>
              <a:buChar char="•"/>
            </a:pPr>
            <a:r>
              <a:rPr lang="en-NZ" sz="2000" dirty="0"/>
              <a:t>Introduce the idea to CIOs in Government Organisations</a:t>
            </a:r>
          </a:p>
          <a:p>
            <a:pPr marL="800100" lvl="1" indent="-342900">
              <a:buFont typeface="Arial" panose="020B0604020202020204" pitchFamily="34" charset="0"/>
              <a:buChar char="•"/>
            </a:pPr>
            <a:r>
              <a:rPr lang="en-NZ" sz="2000" dirty="0"/>
              <a:t>National, Provincial, Local</a:t>
            </a:r>
          </a:p>
          <a:p>
            <a:pPr marL="342900" indent="-342900">
              <a:buFont typeface="Arial" panose="020B0604020202020204" pitchFamily="34" charset="0"/>
              <a:buChar char="•"/>
            </a:pPr>
            <a:r>
              <a:rPr lang="en-NZ" sz="2000" dirty="0"/>
              <a:t>Introduce the UASG to CIOs in Government Organisations</a:t>
            </a:r>
          </a:p>
          <a:p>
            <a:pPr marL="342900" indent="-342900">
              <a:buFont typeface="Arial" panose="020B0604020202020204" pitchFamily="34" charset="0"/>
              <a:buChar char="•"/>
            </a:pPr>
            <a:r>
              <a:rPr lang="en-NZ" sz="2000" dirty="0"/>
              <a:t>Introduce the UASG to Professional Associations in your communities.</a:t>
            </a:r>
          </a:p>
          <a:p>
            <a:pPr marL="342900" indent="-342900">
              <a:buFont typeface="Arial" panose="020B0604020202020204" pitchFamily="34" charset="0"/>
              <a:buChar char="•"/>
            </a:pPr>
            <a:endParaRPr lang="en-NZ" sz="2000" dirty="0"/>
          </a:p>
          <a:p>
            <a:endParaRPr lang="en-NZ" sz="2000" dirty="0"/>
          </a:p>
          <a:p>
            <a:pPr lvl="1" algn="ctr"/>
            <a:r>
              <a:rPr lang="en-NZ" sz="2800" dirty="0"/>
              <a:t>Point them to </a:t>
            </a:r>
            <a:r>
              <a:rPr lang="en-NZ" sz="2800" dirty="0">
                <a:hlinkClick r:id="rId2"/>
              </a:rPr>
              <a:t>www.uasg.tech</a:t>
            </a:r>
            <a:endParaRPr lang="en-NZ" sz="2800" dirty="0"/>
          </a:p>
          <a:p>
            <a:pPr lvl="1" algn="ctr"/>
            <a:r>
              <a:rPr lang="en-NZ" sz="2800" dirty="0"/>
              <a:t>Introduce them to </a:t>
            </a:r>
            <a:r>
              <a:rPr lang="en-NZ" sz="2800" dirty="0" err="1">
                <a:hlinkClick r:id="rId3"/>
              </a:rPr>
              <a:t>info@uasg.tech</a:t>
            </a:r>
            <a:r>
              <a:rPr lang="en-NZ" sz="2800" dirty="0"/>
              <a:t> </a:t>
            </a:r>
          </a:p>
          <a:p>
            <a:pPr marL="800100" lvl="1" indent="-342900">
              <a:buFont typeface="Arial" panose="020B0604020202020204" pitchFamily="34" charset="0"/>
              <a:buChar char="•"/>
            </a:pPr>
            <a:endParaRPr lang="en-NZ" sz="2000" dirty="0">
              <a:latin typeface="Open Sans Light"/>
              <a:cs typeface="Open Sans Light"/>
            </a:endParaRPr>
          </a:p>
        </p:txBody>
      </p:sp>
    </p:spTree>
    <p:extLst>
      <p:ext uri="{BB962C8B-B14F-4D97-AF65-F5344CB8AC3E}">
        <p14:creationId xmlns:p14="http://schemas.microsoft.com/office/powerpoint/2010/main" val="135081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information</a:t>
            </a:r>
          </a:p>
        </p:txBody>
      </p:sp>
      <p:sp>
        <p:nvSpPr>
          <p:cNvPr id="11" name="Content Placeholder 10"/>
          <p:cNvSpPr>
            <a:spLocks noGrp="1"/>
          </p:cNvSpPr>
          <p:nvPr>
            <p:ph sz="quarter" idx="10"/>
          </p:nvPr>
        </p:nvSpPr>
        <p:spPr>
          <a:xfrm>
            <a:off x="320675" y="989014"/>
            <a:ext cx="8450746" cy="3465388"/>
          </a:xfrm>
          <a:prstGeom prst="rect">
            <a:avLst/>
          </a:prstGeom>
        </p:spPr>
        <p:txBody>
          <a:bodyPr>
            <a:noAutofit/>
          </a:bodyPr>
          <a:lstStyle/>
          <a:p>
            <a:endParaRPr lang="en-US" dirty="0"/>
          </a:p>
          <a:p>
            <a:endParaRPr lang="en-US" dirty="0"/>
          </a:p>
          <a:p>
            <a:r>
              <a:rPr lang="en-US" dirty="0"/>
              <a:t>Visit uasg.tech</a:t>
            </a:r>
          </a:p>
          <a:p>
            <a:r>
              <a:rPr lang="en-US" dirty="0"/>
              <a:t>Visit bit.ly/</a:t>
            </a:r>
            <a:r>
              <a:rPr lang="en-US" dirty="0" err="1"/>
              <a:t>icannUA</a:t>
            </a:r>
            <a:endParaRPr lang="en-US" dirty="0"/>
          </a:p>
          <a:p>
            <a:r>
              <a:rPr lang="en-US" dirty="0"/>
              <a:t>Visit </a:t>
            </a:r>
            <a:r>
              <a:rPr lang="en-US" dirty="0" err="1"/>
              <a:t>github.com</a:t>
            </a:r>
            <a:r>
              <a:rPr lang="en-US" dirty="0"/>
              <a:t>/</a:t>
            </a:r>
            <a:r>
              <a:rPr lang="en-US" dirty="0" err="1"/>
              <a:t>icann</a:t>
            </a:r>
            <a:endParaRPr lang="en-US" dirty="0"/>
          </a:p>
          <a:p>
            <a:endParaRPr lang="en-US" dirty="0"/>
          </a:p>
          <a:p>
            <a:endParaRPr lang="en-US" dirty="0"/>
          </a:p>
          <a:p>
            <a:endParaRPr lang="en-US" dirty="0"/>
          </a:p>
          <a:p>
            <a:r>
              <a:rPr lang="en-US" dirty="0"/>
              <a:t>Get your Universal Acceptance Quick Guide!</a:t>
            </a:r>
          </a:p>
          <a:p>
            <a:endParaRPr lang="en-US" dirty="0"/>
          </a:p>
          <a:p>
            <a:endParaRPr lang="en-US" dirty="0"/>
          </a:p>
        </p:txBody>
      </p:sp>
      <p:pic>
        <p:nvPicPr>
          <p:cNvPr id="3" name="Bild 2" descr="U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6486">
            <a:off x="4746638" y="1163765"/>
            <a:ext cx="3693545" cy="2571222"/>
          </a:xfrm>
          <a:prstGeom prst="rect">
            <a:avLst/>
          </a:prstGeom>
          <a:ln w="9525" cmpd="sng">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60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FA5F-C44C-4E6D-BC92-749520EDBB2C}"/>
              </a:ext>
            </a:extLst>
          </p:cNvPr>
          <p:cNvSpPr>
            <a:spLocks noGrp="1"/>
          </p:cNvSpPr>
          <p:nvPr>
            <p:ph type="title"/>
          </p:nvPr>
        </p:nvSpPr>
        <p:spPr/>
        <p:txBody>
          <a:bodyPr/>
          <a:lstStyle/>
          <a:p>
            <a:endParaRPr lang="en-NZ"/>
          </a:p>
        </p:txBody>
      </p:sp>
    </p:spTree>
    <p:extLst>
      <p:ext uri="{BB962C8B-B14F-4D97-AF65-F5344CB8AC3E}">
        <p14:creationId xmlns:p14="http://schemas.microsoft.com/office/powerpoint/2010/main" val="2785961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get</a:t>
            </a:r>
            <a:br>
              <a:rPr lang="en-US" dirty="0"/>
            </a:br>
            <a:r>
              <a:rPr lang="en-US" dirty="0"/>
              <a:t>Universal Acceptance ready?</a:t>
            </a:r>
          </a:p>
        </p:txBody>
      </p:sp>
    </p:spTree>
    <p:extLst>
      <p:ext uri="{BB962C8B-B14F-4D97-AF65-F5344CB8AC3E}">
        <p14:creationId xmlns:p14="http://schemas.microsoft.com/office/powerpoint/2010/main" val="2476305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7" name="Rectangle 6"/>
          <p:cNvSpPr/>
          <p:nvPr/>
        </p:nvSpPr>
        <p:spPr>
          <a:xfrm>
            <a:off x="3642828" y="1173114"/>
            <a:ext cx="5158271" cy="3613812"/>
          </a:xfrm>
          <a:prstGeom prst="rect">
            <a:avLst/>
          </a:prstGeom>
        </p:spPr>
        <p:txBody>
          <a:bodyPr wrap="square">
            <a:noAutofit/>
          </a:bodyPr>
          <a:lstStyle/>
          <a:p>
            <a:pPr lvl="0">
              <a:spcBef>
                <a:spcPts val="1200"/>
              </a:spcBef>
              <a:spcAft>
                <a:spcPts val="800"/>
              </a:spcAft>
              <a:buClr>
                <a:schemeClr val="accent4"/>
              </a:buClr>
              <a:defRPr/>
            </a:pPr>
            <a:r>
              <a:rPr lang="en-US" sz="2400" dirty="0">
                <a:solidFill>
                  <a:sysClr val="windowText" lastClr="000000"/>
                </a:solidFill>
                <a:latin typeface="Open Sans"/>
                <a:cs typeface="Open Sans"/>
              </a:rPr>
              <a:t>Universal Acceptance ready</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Accept, Support, Use and Show Unicode.</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Store Information in UTF-8.</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Accept Strings up to 256 characters.</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Validate as little as possible.</a:t>
            </a:r>
          </a:p>
          <a:p>
            <a:pPr marL="822960" lvl="2"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Verify TLDs against authoritative table.</a:t>
            </a:r>
          </a:p>
          <a:p>
            <a:pPr marL="822960" lvl="2"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Query domain name against DNS.</a:t>
            </a:r>
          </a:p>
        </p:txBody>
      </p:sp>
    </p:spTree>
    <p:extLst>
      <p:ext uri="{BB962C8B-B14F-4D97-AF65-F5344CB8AC3E}">
        <p14:creationId xmlns:p14="http://schemas.microsoft.com/office/powerpoint/2010/main" val="48180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7" name="Rectangle 6"/>
          <p:cNvSpPr/>
          <p:nvPr/>
        </p:nvSpPr>
        <p:spPr>
          <a:xfrm>
            <a:off x="3642828" y="1173114"/>
            <a:ext cx="5158271" cy="3613812"/>
          </a:xfrm>
          <a:prstGeom prst="rect">
            <a:avLst/>
          </a:prstGeom>
        </p:spPr>
        <p:txBody>
          <a:bodyPr wrap="square">
            <a:noAutofit/>
          </a:bodyPr>
          <a:lstStyle/>
          <a:p>
            <a:pPr lvl="0">
              <a:spcBef>
                <a:spcPts val="1200"/>
              </a:spcBef>
              <a:spcAft>
                <a:spcPts val="800"/>
              </a:spcAft>
              <a:buClr>
                <a:schemeClr val="accent4"/>
              </a:buClr>
              <a:defRPr/>
            </a:pPr>
            <a:r>
              <a:rPr lang="en-US" sz="2400" dirty="0">
                <a:solidFill>
                  <a:sysClr val="windowText" lastClr="000000"/>
                </a:solidFill>
                <a:latin typeface="Open Sans"/>
                <a:cs typeface="Open Sans"/>
              </a:rPr>
              <a:t>Universal Acceptance ready</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When developing app / service, or operating a registry, consider languages supported.</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Perform code reviews.</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Check code points that were not defined when application / service was created.</a:t>
            </a:r>
          </a:p>
        </p:txBody>
      </p:sp>
    </p:spTree>
    <p:extLst>
      <p:ext uri="{BB962C8B-B14F-4D97-AF65-F5344CB8AC3E}">
        <p14:creationId xmlns:p14="http://schemas.microsoft.com/office/powerpoint/2010/main" val="2857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7" name="Rectangle 6"/>
          <p:cNvSpPr/>
          <p:nvPr/>
        </p:nvSpPr>
        <p:spPr>
          <a:xfrm>
            <a:off x="3642828" y="1173114"/>
            <a:ext cx="5501172" cy="3613812"/>
          </a:xfrm>
          <a:prstGeom prst="rect">
            <a:avLst/>
          </a:prstGeom>
        </p:spPr>
        <p:txBody>
          <a:bodyPr wrap="square">
            <a:noAutofit/>
          </a:bodyPr>
          <a:lstStyle/>
          <a:p>
            <a:pPr lvl="0">
              <a:spcBef>
                <a:spcPts val="1200"/>
              </a:spcBef>
              <a:spcAft>
                <a:spcPts val="800"/>
              </a:spcAft>
              <a:buClr>
                <a:schemeClr val="accent4"/>
              </a:buClr>
              <a:defRPr/>
            </a:pPr>
            <a:r>
              <a:rPr lang="en-US" sz="2400" dirty="0">
                <a:solidFill>
                  <a:sysClr val="windowText" lastClr="000000"/>
                </a:solidFill>
                <a:latin typeface="Open Sans"/>
                <a:cs typeface="Open Sans"/>
              </a:rPr>
              <a:t>Universal Acceptance ready</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Consider mixed-script addresses become more common.</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Convert non-Unicode to Unicode before display.</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Use Unicode IDNA </a:t>
            </a:r>
            <a:r>
              <a:rPr lang="en-US">
                <a:solidFill>
                  <a:sysClr val="windowText" lastClr="000000"/>
                </a:solidFill>
                <a:latin typeface="Open Sans Light"/>
                <a:cs typeface="Open Sans Light"/>
              </a:rPr>
              <a:t>Compatibility Processing</a:t>
            </a:r>
            <a:br>
              <a:rPr lang="en-US">
                <a:solidFill>
                  <a:sysClr val="windowText" lastClr="000000"/>
                </a:solidFill>
                <a:latin typeface="Open Sans Light"/>
                <a:cs typeface="Open Sans Light"/>
              </a:rPr>
            </a:br>
            <a:r>
              <a:rPr lang="en-US">
                <a:solidFill>
                  <a:sysClr val="windowText" lastClr="000000"/>
                </a:solidFill>
                <a:latin typeface="Open Sans Light"/>
                <a:cs typeface="Open Sans Light"/>
              </a:rPr>
              <a:t>to </a:t>
            </a:r>
            <a:r>
              <a:rPr lang="en-US" dirty="0">
                <a:solidFill>
                  <a:sysClr val="windowText" lastClr="000000"/>
                </a:solidFill>
                <a:latin typeface="Open Sans Light"/>
                <a:cs typeface="Open Sans Light"/>
              </a:rPr>
              <a:t>match user expectations.</a:t>
            </a:r>
          </a:p>
          <a:p>
            <a:pPr marL="365760" lvl="1" indent="-274320">
              <a:spcBef>
                <a:spcPts val="1200"/>
              </a:spcBef>
              <a:spcAft>
                <a:spcPts val="600"/>
              </a:spcAft>
              <a:buClr>
                <a:schemeClr val="accent2"/>
              </a:buClr>
              <a:buSzPct val="85000"/>
              <a:buFont typeface="Lucida Grande"/>
              <a:buChar char="*"/>
              <a:defRPr/>
            </a:pPr>
            <a:r>
              <a:rPr lang="en-US" dirty="0">
                <a:solidFill>
                  <a:sysClr val="windowText" lastClr="000000"/>
                </a:solidFill>
                <a:latin typeface="Open Sans Light"/>
                <a:cs typeface="Open Sans Light"/>
              </a:rPr>
              <a:t>End user should see “</a:t>
            </a:r>
            <a:r>
              <a:rPr lang="en-US" dirty="0" err="1">
                <a:solidFill>
                  <a:sysClr val="windowText" lastClr="000000"/>
                </a:solidFill>
                <a:latin typeface="Open Sans Light"/>
                <a:cs typeface="Open Sans Light"/>
              </a:rPr>
              <a:t>everyone.みんな</a:t>
            </a:r>
            <a:r>
              <a:rPr lang="en-US" dirty="0">
                <a:solidFill>
                  <a:sysClr val="windowText" lastClr="000000"/>
                </a:solidFill>
                <a:latin typeface="Open Sans Light"/>
                <a:cs typeface="Open Sans Light"/>
              </a:rPr>
              <a:t>” vs. “</a:t>
            </a:r>
            <a:r>
              <a:rPr lang="en-US" dirty="0" err="1">
                <a:solidFill>
                  <a:sysClr val="windowText" lastClr="000000"/>
                </a:solidFill>
                <a:latin typeface="Open Sans Light"/>
                <a:cs typeface="Open Sans Light"/>
              </a:rPr>
              <a:t>everyone.xn</a:t>
            </a:r>
            <a:r>
              <a:rPr lang="en-US" dirty="0">
                <a:solidFill>
                  <a:sysClr val="windowText" lastClr="000000"/>
                </a:solidFill>
                <a:latin typeface="Open Sans Light"/>
                <a:cs typeface="Open Sans Light"/>
              </a:rPr>
              <a:t>--q9jyb4c.”</a:t>
            </a:r>
          </a:p>
          <a:p>
            <a:pPr marL="365760" lvl="1" indent="-274320">
              <a:spcBef>
                <a:spcPts val="1200"/>
              </a:spcBef>
              <a:spcAft>
                <a:spcPts val="600"/>
              </a:spcAft>
              <a:buClr>
                <a:schemeClr val="accent2"/>
              </a:buClr>
              <a:buSzPct val="85000"/>
              <a:buFont typeface="Lucida Grande"/>
              <a:buChar char="*"/>
              <a:defRPr/>
            </a:pPr>
            <a:endParaRPr lang="en-US" dirty="0">
              <a:solidFill>
                <a:sysClr val="windowText" lastClr="000000"/>
              </a:solidFill>
              <a:latin typeface="Open Sans Light"/>
              <a:cs typeface="Open Sans Light"/>
            </a:endParaRPr>
          </a:p>
          <a:p>
            <a:pPr marL="365760" lvl="1" indent="-274320">
              <a:spcBef>
                <a:spcPts val="1200"/>
              </a:spcBef>
              <a:spcAft>
                <a:spcPts val="600"/>
              </a:spcAft>
              <a:buClr>
                <a:schemeClr val="accent2"/>
              </a:buClr>
              <a:buSzPct val="85000"/>
              <a:buFont typeface="Lucida Grande"/>
              <a:buChar char="*"/>
              <a:defRPr/>
            </a:pPr>
            <a:endParaRPr lang="en-US" dirty="0">
              <a:solidFill>
                <a:sysClr val="windowText" lastClr="000000"/>
              </a:solidFill>
              <a:latin typeface="Open Sans Light"/>
              <a:cs typeface="Open Sans Light"/>
            </a:endParaRPr>
          </a:p>
          <a:p>
            <a:pPr marL="365760" lvl="1" indent="-274320">
              <a:spcBef>
                <a:spcPts val="1200"/>
              </a:spcBef>
              <a:spcAft>
                <a:spcPts val="600"/>
              </a:spcAft>
              <a:buClr>
                <a:schemeClr val="accent2"/>
              </a:buClr>
              <a:buSzPct val="85000"/>
              <a:buFont typeface="Lucida Grande"/>
              <a:buChar char="*"/>
              <a:defRPr/>
            </a:pPr>
            <a:endParaRPr lang="en-US" dirty="0">
              <a:solidFill>
                <a:sysClr val="windowText" lastClr="000000"/>
              </a:solidFill>
              <a:latin typeface="Open Sans Light"/>
              <a:cs typeface="Open Sans Light"/>
            </a:endParaRPr>
          </a:p>
        </p:txBody>
      </p:sp>
    </p:spTree>
    <p:extLst>
      <p:ext uri="{BB962C8B-B14F-4D97-AF65-F5344CB8AC3E}">
        <p14:creationId xmlns:p14="http://schemas.microsoft.com/office/powerpoint/2010/main" val="25088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Some technical information</a:t>
            </a:r>
          </a:p>
        </p:txBody>
      </p:sp>
    </p:spTree>
    <p:extLst>
      <p:ext uri="{BB962C8B-B14F-4D97-AF65-F5344CB8AC3E}">
        <p14:creationId xmlns:p14="http://schemas.microsoft.com/office/powerpoint/2010/main" val="130864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a:t>
            </a:r>
            <a:r>
              <a:rPr lang="en-US" b="1" dirty="0"/>
              <a:t>ASCII and Unicode</a:t>
            </a:r>
          </a:p>
        </p:txBody>
      </p:sp>
      <p:sp>
        <p:nvSpPr>
          <p:cNvPr id="3" name="Content Placeholder 2"/>
          <p:cNvSpPr>
            <a:spLocks noGrp="1"/>
          </p:cNvSpPr>
          <p:nvPr>
            <p:ph sz="quarter" idx="10"/>
          </p:nvPr>
        </p:nvSpPr>
        <p:spPr>
          <a:xfrm>
            <a:off x="320675" y="981433"/>
            <a:ext cx="8450746" cy="1018625"/>
          </a:xfrm>
        </p:spPr>
        <p:txBody>
          <a:bodyPr/>
          <a:lstStyle/>
          <a:p>
            <a:pPr marL="91440" indent="0">
              <a:buNone/>
            </a:pPr>
            <a:r>
              <a:rPr lang="en-US" sz="1600" dirty="0"/>
              <a:t>A character mapping associates characters with specific numbers. Many different code pages have been created over time for different purposes, but for this topic we will focus on only two: </a:t>
            </a:r>
            <a:r>
              <a:rPr lang="en-US" sz="1600" u="sng" dirty="0"/>
              <a:t>ASCII and Unicode</a:t>
            </a:r>
            <a:r>
              <a:rPr lang="en-US" sz="1600" dirty="0"/>
              <a:t>. </a:t>
            </a:r>
          </a:p>
          <a:p>
            <a:pPr marL="91440" indent="0">
              <a:buNone/>
            </a:pPr>
            <a:endParaRPr lang="en-US" sz="1600" dirty="0"/>
          </a:p>
        </p:txBody>
      </p:sp>
      <p:sp>
        <p:nvSpPr>
          <p:cNvPr id="5" name="TextBox 4"/>
          <p:cNvSpPr txBox="1"/>
          <p:nvPr/>
        </p:nvSpPr>
        <p:spPr>
          <a:xfrm>
            <a:off x="4710023" y="2353724"/>
            <a:ext cx="3994030" cy="2031325"/>
          </a:xfrm>
          <a:prstGeom prst="rect">
            <a:avLst/>
          </a:prstGeom>
          <a:noFill/>
        </p:spPr>
        <p:txBody>
          <a:bodyPr wrap="square" rtlCol="0">
            <a:spAutoFit/>
          </a:bodyPr>
          <a:lstStyle/>
          <a:p>
            <a:r>
              <a:rPr lang="en-US" sz="1400" dirty="0">
                <a:latin typeface="Open Sans Light"/>
              </a:rPr>
              <a:t>Because </a:t>
            </a:r>
            <a:r>
              <a:rPr lang="en-US" sz="1400" u="sng" dirty="0">
                <a:latin typeface="Open Sans Light"/>
              </a:rPr>
              <a:t>most writing systems do not use the Latin character set</a:t>
            </a:r>
            <a:r>
              <a:rPr lang="en-US" sz="1400" dirty="0">
                <a:latin typeface="Open Sans Light"/>
              </a:rPr>
              <a:t>, alternate encodings have also been adopted. The most common form of Unicode is called Universal Coded Character Set Transform Format 8-bit (UTF-8). </a:t>
            </a:r>
          </a:p>
          <a:p>
            <a:endParaRPr lang="en-US" sz="1400" dirty="0">
              <a:latin typeface="Open Sans Light"/>
            </a:endParaRPr>
          </a:p>
          <a:p>
            <a:pPr marL="91440" indent="0" algn="ctr">
              <a:buNone/>
            </a:pPr>
            <a:r>
              <a:rPr lang="en-US" sz="1400" dirty="0">
                <a:latin typeface="Open Sans Light"/>
              </a:rPr>
              <a:t>To see all Unicode character code charts, go to: http://unicode.org/charts</a:t>
            </a:r>
          </a:p>
          <a:p>
            <a:endParaRPr lang="en-US" sz="1400" dirty="0">
              <a:latin typeface="Open Sans Light"/>
              <a:cs typeface="Open Sans Light"/>
            </a:endParaRPr>
          </a:p>
        </p:txBody>
      </p:sp>
      <p:sp>
        <p:nvSpPr>
          <p:cNvPr id="4" name="TextBox 3"/>
          <p:cNvSpPr txBox="1"/>
          <p:nvPr/>
        </p:nvSpPr>
        <p:spPr>
          <a:xfrm>
            <a:off x="432813" y="2353724"/>
            <a:ext cx="3674851" cy="2462213"/>
          </a:xfrm>
          <a:prstGeom prst="rect">
            <a:avLst/>
          </a:prstGeom>
          <a:noFill/>
        </p:spPr>
        <p:txBody>
          <a:bodyPr wrap="square" rtlCol="0">
            <a:spAutoFit/>
          </a:bodyPr>
          <a:lstStyle/>
          <a:p>
            <a:r>
              <a:rPr lang="en-US" sz="1400" dirty="0">
                <a:latin typeface="Open Sans Light"/>
                <a:ea typeface="Open Sans" panose="020B0606030504020204" pitchFamily="34" charset="0"/>
                <a:cs typeface="Open Sans" panose="020B0606030504020204" pitchFamily="34" charset="0"/>
              </a:rPr>
              <a:t>Most of the text currently displayed on the internet is in the Latin character set. This character set is included in the American Standard Code for Information Interchange (ASCII, or US-ASCII) character-encoding scheme. ASCII is an older encoding scheme and was based on the English language. For historical reasons, it became the standard character encoding scheme on the Internet. </a:t>
            </a:r>
          </a:p>
          <a:p>
            <a:endParaRPr lang="en-US" sz="1400" dirty="0">
              <a:latin typeface="Open Sans Light"/>
              <a:ea typeface="Open Sans" panose="020B0606030504020204" pitchFamily="34" charset="0"/>
              <a:cs typeface="Open Sans" panose="020B0606030504020204" pitchFamily="34" charset="0"/>
            </a:endParaRPr>
          </a:p>
        </p:txBody>
      </p:sp>
      <p:sp>
        <p:nvSpPr>
          <p:cNvPr id="6" name="TextBox 5"/>
          <p:cNvSpPr txBox="1"/>
          <p:nvPr/>
        </p:nvSpPr>
        <p:spPr>
          <a:xfrm>
            <a:off x="1876541" y="1931035"/>
            <a:ext cx="787395" cy="369332"/>
          </a:xfrm>
          <a:prstGeom prst="rect">
            <a:avLst/>
          </a:prstGeom>
          <a:noFill/>
        </p:spPr>
        <p:txBody>
          <a:bodyPr wrap="none" rtlCol="0">
            <a:spAutoFit/>
          </a:bodyPr>
          <a:lstStyle/>
          <a:p>
            <a:pPr algn="ctr"/>
            <a:r>
              <a:rPr lang="en-US" u="sng" dirty="0">
                <a:latin typeface="Open Sans Light"/>
              </a:rPr>
              <a:t>ASCII</a:t>
            </a:r>
            <a:endParaRPr lang="en-US" dirty="0">
              <a:latin typeface="Open Sans Light"/>
              <a:cs typeface="Open Sans Light"/>
            </a:endParaRPr>
          </a:p>
        </p:txBody>
      </p:sp>
      <p:sp>
        <p:nvSpPr>
          <p:cNvPr id="7" name="TextBox 6"/>
          <p:cNvSpPr txBox="1"/>
          <p:nvPr/>
        </p:nvSpPr>
        <p:spPr>
          <a:xfrm>
            <a:off x="6225196" y="1931035"/>
            <a:ext cx="1031051" cy="369332"/>
          </a:xfrm>
          <a:prstGeom prst="rect">
            <a:avLst/>
          </a:prstGeom>
          <a:noFill/>
        </p:spPr>
        <p:txBody>
          <a:bodyPr wrap="none" rtlCol="0">
            <a:spAutoFit/>
          </a:bodyPr>
          <a:lstStyle/>
          <a:p>
            <a:pPr algn="ctr"/>
            <a:r>
              <a:rPr lang="en-US" u="sng" dirty="0">
                <a:latin typeface="Open Sans Light"/>
              </a:rPr>
              <a:t>Unicode</a:t>
            </a:r>
            <a:endParaRPr lang="en-US" dirty="0">
              <a:latin typeface="Open Sans Light"/>
              <a:cs typeface="Open Sans Light"/>
            </a:endParaRPr>
          </a:p>
        </p:txBody>
      </p:sp>
      <p:cxnSp>
        <p:nvCxnSpPr>
          <p:cNvPr id="9" name="Straight Connector 8"/>
          <p:cNvCxnSpPr/>
          <p:nvPr/>
        </p:nvCxnSpPr>
        <p:spPr>
          <a:xfrm>
            <a:off x="4451975" y="2000058"/>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28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2172" y="-7769"/>
            <a:ext cx="10972800" cy="538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Warm-up Exercise</a:t>
            </a:r>
          </a:p>
        </p:txBody>
      </p:sp>
      <p:sp>
        <p:nvSpPr>
          <p:cNvPr id="3" name="TextBox 2"/>
          <p:cNvSpPr txBox="1"/>
          <p:nvPr/>
        </p:nvSpPr>
        <p:spPr>
          <a:xfrm>
            <a:off x="398463" y="773327"/>
            <a:ext cx="8372959" cy="683264"/>
          </a:xfrm>
          <a:prstGeom prst="rect">
            <a:avLst/>
          </a:prstGeom>
          <a:noFill/>
        </p:spPr>
        <p:txBody>
          <a:bodyPr wrap="square" rtlCol="0">
            <a:spAutoFit/>
          </a:bodyPr>
          <a:lstStyle/>
          <a:p>
            <a:pPr>
              <a:lnSpc>
                <a:spcPct val="120000"/>
              </a:lnSpc>
            </a:pPr>
            <a:r>
              <a:rPr lang="en-US" sz="1600" i="1" dirty="0">
                <a:latin typeface="Open Sans Light"/>
                <a:cs typeface="Open Sans Light"/>
              </a:rPr>
              <a:t>According to w3techs, which of the following pie charts most closely represents the fraction of websites on the Internet that are primarily English language based content</a:t>
            </a:r>
            <a:r>
              <a:rPr lang="en-US" sz="1600" b="1" i="1" dirty="0">
                <a:latin typeface="Open Sans Light"/>
                <a:cs typeface="Open Sans Light"/>
              </a:rPr>
              <a:t>? </a:t>
            </a:r>
          </a:p>
        </p:txBody>
      </p:sp>
      <p:sp>
        <p:nvSpPr>
          <p:cNvPr id="4" name="TextBox 3"/>
          <p:cNvSpPr txBox="1"/>
          <p:nvPr/>
        </p:nvSpPr>
        <p:spPr>
          <a:xfrm>
            <a:off x="346324" y="4530533"/>
            <a:ext cx="8451353" cy="261610"/>
          </a:xfrm>
          <a:prstGeom prst="rect">
            <a:avLst/>
          </a:prstGeom>
          <a:noFill/>
        </p:spPr>
        <p:txBody>
          <a:bodyPr wrap="none" rtlCol="0">
            <a:spAutoFit/>
          </a:bodyPr>
          <a:lstStyle/>
          <a:p>
            <a:r>
              <a:rPr lang="en-US" sz="1100" dirty="0">
                <a:latin typeface="Open Sans Light"/>
                <a:cs typeface="Open Sans Light"/>
              </a:rPr>
              <a:t>Actual data can be found at https://w3techs.com/technologies/history_overview/content_language/ms/y.  Data shown is approximate.</a:t>
            </a:r>
          </a:p>
        </p:txBody>
      </p:sp>
      <p:sp>
        <p:nvSpPr>
          <p:cNvPr id="5" name="TextBox 4"/>
          <p:cNvSpPr txBox="1"/>
          <p:nvPr/>
        </p:nvSpPr>
        <p:spPr>
          <a:xfrm>
            <a:off x="3737466" y="3567792"/>
            <a:ext cx="1694951" cy="707886"/>
          </a:xfrm>
          <a:prstGeom prst="rect">
            <a:avLst/>
          </a:prstGeom>
          <a:noFill/>
        </p:spPr>
        <p:txBody>
          <a:bodyPr wrap="none" rtlCol="0">
            <a:spAutoFit/>
          </a:bodyPr>
          <a:lstStyle/>
          <a:p>
            <a:r>
              <a:rPr lang="en-US" sz="2000" dirty="0">
                <a:latin typeface="Open Sans Light"/>
                <a:cs typeface="Open Sans Light"/>
              </a:rPr>
              <a:t>50% English</a:t>
            </a:r>
          </a:p>
          <a:p>
            <a:r>
              <a:rPr lang="en-US" sz="2000" dirty="0">
                <a:latin typeface="Open Sans Light"/>
                <a:cs typeface="Open Sans Light"/>
              </a:rPr>
              <a:t>50% All other</a:t>
            </a:r>
          </a:p>
        </p:txBody>
      </p:sp>
      <p:sp>
        <p:nvSpPr>
          <p:cNvPr id="8" name="TextBox 7"/>
          <p:cNvSpPr txBox="1"/>
          <p:nvPr/>
        </p:nvSpPr>
        <p:spPr>
          <a:xfrm>
            <a:off x="6849837" y="3567792"/>
            <a:ext cx="1694951" cy="707886"/>
          </a:xfrm>
          <a:prstGeom prst="rect">
            <a:avLst/>
          </a:prstGeom>
          <a:noFill/>
        </p:spPr>
        <p:txBody>
          <a:bodyPr wrap="none" rtlCol="0">
            <a:spAutoFit/>
          </a:bodyPr>
          <a:lstStyle/>
          <a:p>
            <a:r>
              <a:rPr lang="en-US" sz="2000" dirty="0">
                <a:latin typeface="Open Sans Light"/>
                <a:cs typeface="Open Sans Light"/>
              </a:rPr>
              <a:t>75% English</a:t>
            </a:r>
          </a:p>
          <a:p>
            <a:r>
              <a:rPr lang="en-US" sz="2000" dirty="0">
                <a:latin typeface="Open Sans Light"/>
                <a:cs typeface="Open Sans Light"/>
              </a:rPr>
              <a:t>25% All other</a:t>
            </a:r>
          </a:p>
        </p:txBody>
      </p:sp>
      <p:sp>
        <p:nvSpPr>
          <p:cNvPr id="9" name="TextBox 8"/>
          <p:cNvSpPr txBox="1"/>
          <p:nvPr/>
        </p:nvSpPr>
        <p:spPr>
          <a:xfrm>
            <a:off x="628651" y="3567792"/>
            <a:ext cx="1694951" cy="707886"/>
          </a:xfrm>
          <a:prstGeom prst="rect">
            <a:avLst/>
          </a:prstGeom>
          <a:noFill/>
        </p:spPr>
        <p:txBody>
          <a:bodyPr wrap="none" rtlCol="0">
            <a:spAutoFit/>
          </a:bodyPr>
          <a:lstStyle/>
          <a:p>
            <a:r>
              <a:rPr lang="en-US" sz="2000" dirty="0">
                <a:latin typeface="Open Sans Light"/>
                <a:cs typeface="Open Sans Light"/>
              </a:rPr>
              <a:t>25% English</a:t>
            </a:r>
          </a:p>
          <a:p>
            <a:r>
              <a:rPr lang="en-US" sz="2000" dirty="0">
                <a:latin typeface="Open Sans Light"/>
                <a:cs typeface="Open Sans Light"/>
              </a:rPr>
              <a:t>75% All other</a:t>
            </a:r>
          </a:p>
        </p:txBody>
      </p:sp>
    </p:spTree>
    <p:extLst>
      <p:ext uri="{BB962C8B-B14F-4D97-AF65-F5344CB8AC3E}">
        <p14:creationId xmlns:p14="http://schemas.microsoft.com/office/powerpoint/2010/main" val="2828980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a:t>
            </a:r>
            <a:r>
              <a:rPr lang="en-US" b="1" dirty="0"/>
              <a:t>ASCII and Unicode (cont.)</a:t>
            </a:r>
            <a:endParaRPr lang="en-US" dirty="0"/>
          </a:p>
        </p:txBody>
      </p:sp>
      <p:sp>
        <p:nvSpPr>
          <p:cNvPr id="4" name="TextBox 3"/>
          <p:cNvSpPr txBox="1"/>
          <p:nvPr/>
        </p:nvSpPr>
        <p:spPr>
          <a:xfrm>
            <a:off x="483077" y="1992688"/>
            <a:ext cx="3581907" cy="2062103"/>
          </a:xfrm>
          <a:prstGeom prst="rect">
            <a:avLst/>
          </a:prstGeom>
          <a:noFill/>
        </p:spPr>
        <p:txBody>
          <a:bodyPr wrap="square" rtlCol="0">
            <a:spAutoFit/>
          </a:bodyPr>
          <a:lstStyle/>
          <a:p>
            <a:r>
              <a:rPr lang="en-US" sz="1600" dirty="0">
                <a:latin typeface="Open Sans Light"/>
              </a:rPr>
              <a:t>ASCII uses only 7 bits per character, which </a:t>
            </a:r>
            <a:r>
              <a:rPr lang="en-US" sz="1600" u="sng" dirty="0">
                <a:latin typeface="Open Sans Light"/>
              </a:rPr>
              <a:t>limits the set to 128 characters</a:t>
            </a:r>
            <a:r>
              <a:rPr lang="en-US" sz="1600" dirty="0">
                <a:latin typeface="Open Sans Light"/>
              </a:rPr>
              <a:t>, not all of which can be used in domain names.</a:t>
            </a:r>
          </a:p>
          <a:p>
            <a:endParaRPr lang="en-US" sz="1600" dirty="0">
              <a:latin typeface="Open Sans Light"/>
            </a:endParaRPr>
          </a:p>
          <a:p>
            <a:r>
              <a:rPr lang="en-US" sz="1600" dirty="0">
                <a:latin typeface="Open Sans Light"/>
              </a:rPr>
              <a:t>Domain names are limited to the characters A-Z, the numbers 0-9, and hyphen “-“.</a:t>
            </a:r>
            <a:endParaRPr lang="en-US" sz="1600" dirty="0">
              <a:latin typeface="Open Sans Light"/>
              <a:cs typeface="Open Sans Light"/>
            </a:endParaRPr>
          </a:p>
        </p:txBody>
      </p:sp>
      <p:sp>
        <p:nvSpPr>
          <p:cNvPr id="7" name="TextBox 6"/>
          <p:cNvSpPr txBox="1"/>
          <p:nvPr/>
        </p:nvSpPr>
        <p:spPr>
          <a:xfrm>
            <a:off x="4718650" y="1992694"/>
            <a:ext cx="3735068" cy="1815882"/>
          </a:xfrm>
          <a:prstGeom prst="rect">
            <a:avLst/>
          </a:prstGeom>
          <a:noFill/>
        </p:spPr>
        <p:txBody>
          <a:bodyPr wrap="square" rtlCol="0">
            <a:spAutoFit/>
          </a:bodyPr>
          <a:lstStyle/>
          <a:p>
            <a:r>
              <a:rPr lang="en-US" sz="1600" dirty="0">
                <a:latin typeface="Open Sans Light"/>
              </a:rPr>
              <a:t>Unicode, also known as the Universal Coded Character Set (UCS), is capable of encoding </a:t>
            </a:r>
            <a:r>
              <a:rPr lang="en-US" sz="1600" u="sng" dirty="0">
                <a:latin typeface="Open Sans Light"/>
              </a:rPr>
              <a:t>more than 1 million characters</a:t>
            </a:r>
            <a:r>
              <a:rPr lang="en-US" sz="1600" dirty="0">
                <a:latin typeface="Open Sans Light"/>
              </a:rPr>
              <a:t>. </a:t>
            </a:r>
          </a:p>
          <a:p>
            <a:endParaRPr lang="en-US" sz="1600" dirty="0">
              <a:latin typeface="Open Sans Light"/>
            </a:endParaRPr>
          </a:p>
          <a:p>
            <a:r>
              <a:rPr lang="en-US" sz="1600" dirty="0">
                <a:latin typeface="Open Sans Light"/>
              </a:rPr>
              <a:t>Each of these Unicode characters is a called a code point.</a:t>
            </a:r>
            <a:endParaRPr lang="en-US" sz="1600" dirty="0">
              <a:latin typeface="Open Sans Light"/>
              <a:cs typeface="Open Sans Light"/>
            </a:endParaRPr>
          </a:p>
        </p:txBody>
      </p:sp>
      <p:sp>
        <p:nvSpPr>
          <p:cNvPr id="8" name="TextBox 7"/>
          <p:cNvSpPr txBox="1"/>
          <p:nvPr/>
        </p:nvSpPr>
        <p:spPr>
          <a:xfrm>
            <a:off x="1876541" y="1534239"/>
            <a:ext cx="787395" cy="369332"/>
          </a:xfrm>
          <a:prstGeom prst="rect">
            <a:avLst/>
          </a:prstGeom>
          <a:noFill/>
        </p:spPr>
        <p:txBody>
          <a:bodyPr wrap="none" rtlCol="0">
            <a:spAutoFit/>
          </a:bodyPr>
          <a:lstStyle/>
          <a:p>
            <a:pPr algn="ctr"/>
            <a:r>
              <a:rPr lang="en-US" u="sng" dirty="0">
                <a:latin typeface="Open Sans Light"/>
              </a:rPr>
              <a:t>ASCII</a:t>
            </a:r>
            <a:endParaRPr lang="en-US" dirty="0">
              <a:latin typeface="Open Sans Light"/>
              <a:cs typeface="Open Sans Light"/>
            </a:endParaRPr>
          </a:p>
        </p:txBody>
      </p:sp>
      <p:sp>
        <p:nvSpPr>
          <p:cNvPr id="9" name="TextBox 8"/>
          <p:cNvSpPr txBox="1"/>
          <p:nvPr/>
        </p:nvSpPr>
        <p:spPr>
          <a:xfrm>
            <a:off x="6070659" y="1534239"/>
            <a:ext cx="1031051" cy="369332"/>
          </a:xfrm>
          <a:prstGeom prst="rect">
            <a:avLst/>
          </a:prstGeom>
          <a:noFill/>
        </p:spPr>
        <p:txBody>
          <a:bodyPr wrap="none" rtlCol="0">
            <a:spAutoFit/>
          </a:bodyPr>
          <a:lstStyle/>
          <a:p>
            <a:pPr algn="ctr"/>
            <a:r>
              <a:rPr lang="en-US" u="sng" dirty="0">
                <a:latin typeface="Open Sans Light"/>
              </a:rPr>
              <a:t>Unicode</a:t>
            </a:r>
            <a:endParaRPr lang="en-US" dirty="0">
              <a:latin typeface="Open Sans Light"/>
              <a:cs typeface="Open Sans Light"/>
            </a:endParaRPr>
          </a:p>
        </p:txBody>
      </p:sp>
      <p:cxnSp>
        <p:nvCxnSpPr>
          <p:cNvPr id="10" name="Straight Connector 9"/>
          <p:cNvCxnSpPr/>
          <p:nvPr/>
        </p:nvCxnSpPr>
        <p:spPr>
          <a:xfrm>
            <a:off x="4451975" y="2000058"/>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012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 </a:t>
            </a:r>
            <a:r>
              <a:rPr lang="en-US" b="1" dirty="0"/>
              <a:t>Internationalized Domain Names and Email Addresses</a:t>
            </a:r>
          </a:p>
        </p:txBody>
      </p:sp>
      <p:sp>
        <p:nvSpPr>
          <p:cNvPr id="3" name="Content Placeholder 2"/>
          <p:cNvSpPr>
            <a:spLocks noGrp="1"/>
          </p:cNvSpPr>
          <p:nvPr>
            <p:ph sz="quarter" idx="10"/>
          </p:nvPr>
        </p:nvSpPr>
        <p:spPr>
          <a:xfrm>
            <a:off x="320675" y="1324602"/>
            <a:ext cx="8450746" cy="3065339"/>
          </a:xfrm>
        </p:spPr>
        <p:txBody>
          <a:bodyPr/>
          <a:lstStyle/>
          <a:p>
            <a:r>
              <a:rPr lang="en-US" sz="1600" dirty="0"/>
              <a:t>The use of Unicode enables domain names and email addresses to contain non-ASCII characters.</a:t>
            </a:r>
          </a:p>
          <a:p>
            <a:pPr lvl="1"/>
            <a:r>
              <a:rPr lang="en-US" sz="1400" dirty="0"/>
              <a:t>Domain names that use non-ASCII characters are called </a:t>
            </a:r>
            <a:r>
              <a:rPr lang="en-US" sz="1400" u="sng" dirty="0"/>
              <a:t>Internationalized Domain Names (IDNs)</a:t>
            </a:r>
            <a:r>
              <a:rPr lang="en-US" sz="1400" dirty="0"/>
              <a:t>.  The </a:t>
            </a:r>
            <a:r>
              <a:rPr lang="en-US" sz="1400" u="sng" dirty="0"/>
              <a:t>internationalized portion of a domain name can be in any level</a:t>
            </a:r>
            <a:r>
              <a:rPr lang="en-US" sz="1400" dirty="0"/>
              <a:t> – not just the TLD but also the other labels.</a:t>
            </a:r>
          </a:p>
          <a:p>
            <a:pPr lvl="1"/>
            <a:r>
              <a:rPr lang="en-US" sz="1400" dirty="0"/>
              <a:t>Email addresses that use non-ASCII characters are called Internationalized Email Addresses.  The internationalized portion can be at the local or domain part of the address.</a:t>
            </a:r>
          </a:p>
          <a:p>
            <a:pPr marL="91440" indent="0">
              <a:buNone/>
            </a:pPr>
            <a:r>
              <a:rPr lang="en-US" sz="1600" dirty="0"/>
              <a:t> </a:t>
            </a:r>
          </a:p>
          <a:p>
            <a:r>
              <a:rPr lang="en-US" sz="1600" dirty="0"/>
              <a:t>Since the DNS itself previously only used ASCII, it was necessary to create an additional encoding to allow non-ASCII Unicode code points to be converted into ASCII strings, and vice versa. </a:t>
            </a:r>
          </a:p>
        </p:txBody>
      </p:sp>
    </p:spTree>
    <p:extLst>
      <p:ext uri="{BB962C8B-B14F-4D97-AF65-F5344CB8AC3E}">
        <p14:creationId xmlns:p14="http://schemas.microsoft.com/office/powerpoint/2010/main" val="151940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EAI, examples</a:t>
            </a:r>
          </a:p>
        </p:txBody>
      </p:sp>
      <p:sp>
        <p:nvSpPr>
          <p:cNvPr id="8" name="Content Placeholder 2"/>
          <p:cNvSpPr txBox="1">
            <a:spLocks/>
          </p:cNvSpPr>
          <p:nvPr/>
        </p:nvSpPr>
        <p:spPr>
          <a:xfrm>
            <a:off x="457200" y="851050"/>
            <a:ext cx="4038600" cy="25907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Left to Right (LTR) Scripts</a:t>
            </a:r>
          </a:p>
          <a:p>
            <a:pPr marL="0" indent="0">
              <a:buFont typeface="Arial"/>
              <a:buNone/>
            </a:pPr>
            <a:endParaRPr lang="en-US" sz="2400" dirty="0"/>
          </a:p>
          <a:p>
            <a:pPr marL="0" indent="0">
              <a:buFont typeface="Arial"/>
              <a:buNone/>
            </a:pPr>
            <a:endParaRPr lang="en-US" sz="2400" dirty="0"/>
          </a:p>
          <a:p>
            <a:pPr marL="0" indent="0" algn="ctr">
              <a:buFont typeface="Arial"/>
              <a:buNone/>
            </a:pPr>
            <a:endParaRPr lang="en-US" sz="2400" dirty="0">
              <a:solidFill>
                <a:srgbClr val="1B9E77"/>
              </a:solidFill>
            </a:endParaRPr>
          </a:p>
          <a:p>
            <a:pPr marL="0" indent="0" algn="ctr">
              <a:buFont typeface="Arial"/>
              <a:buNone/>
            </a:pPr>
            <a:r>
              <a:rPr lang="en-US" sz="2400" dirty="0">
                <a:solidFill>
                  <a:srgbClr val="D01C8B"/>
                </a:solidFill>
              </a:rPr>
              <a:t>user</a:t>
            </a:r>
            <a:r>
              <a:rPr lang="en-US" sz="2400" dirty="0"/>
              <a:t>@</a:t>
            </a:r>
            <a:r>
              <a:rPr lang="en-US" sz="2400" dirty="0">
                <a:solidFill>
                  <a:srgbClr val="7570B3"/>
                </a:solidFill>
              </a:rPr>
              <a:t>example</a:t>
            </a:r>
            <a:r>
              <a:rPr lang="en-US" sz="2400" dirty="0"/>
              <a:t>.</a:t>
            </a:r>
            <a:r>
              <a:rPr lang="en-US" sz="2400" dirty="0">
                <a:solidFill>
                  <a:srgbClr val="D95F02"/>
                </a:solidFill>
              </a:rPr>
              <a:t>app</a:t>
            </a:r>
          </a:p>
        </p:txBody>
      </p:sp>
      <p:sp>
        <p:nvSpPr>
          <p:cNvPr id="9" name="Content Placeholder 3"/>
          <p:cNvSpPr txBox="1">
            <a:spLocks/>
          </p:cNvSpPr>
          <p:nvPr/>
        </p:nvSpPr>
        <p:spPr>
          <a:xfrm>
            <a:off x="4648200" y="851050"/>
            <a:ext cx="4038600" cy="26669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Right to Left (RTL) Scripts</a:t>
            </a:r>
          </a:p>
          <a:p>
            <a:pPr marL="0" indent="0">
              <a:buFont typeface="Arial"/>
              <a:buNone/>
            </a:pPr>
            <a:endParaRPr lang="en-US" sz="2400" dirty="0"/>
          </a:p>
          <a:p>
            <a:pPr marL="0" indent="0">
              <a:buFont typeface="Arial"/>
              <a:buNone/>
            </a:pPr>
            <a:endParaRPr lang="en-US" sz="2400" dirty="0"/>
          </a:p>
          <a:p>
            <a:pPr marL="0" indent="0" algn="ctr">
              <a:buFont typeface="Arial"/>
              <a:buNone/>
            </a:pPr>
            <a:endParaRPr lang="en-US" sz="2400" dirty="0">
              <a:solidFill>
                <a:srgbClr val="D95F02"/>
              </a:solidFill>
            </a:endParaRPr>
          </a:p>
          <a:p>
            <a:pPr marL="0" indent="0" algn="ctr">
              <a:buFont typeface="Arial"/>
              <a:buNone/>
            </a:pPr>
            <a:r>
              <a:rPr lang="en-US" sz="2400" dirty="0">
                <a:solidFill>
                  <a:srgbClr val="D95F02"/>
                </a:solidFill>
              </a:rPr>
              <a:t>app</a:t>
            </a:r>
            <a:r>
              <a:rPr lang="en-US" sz="2400" dirty="0"/>
              <a:t>.</a:t>
            </a:r>
            <a:r>
              <a:rPr lang="ar-AE" sz="2400" dirty="0">
                <a:solidFill>
                  <a:srgbClr val="7570B3"/>
                </a:solidFill>
              </a:rPr>
              <a:t> مثال</a:t>
            </a:r>
            <a:r>
              <a:rPr lang="en-US" sz="2400" dirty="0"/>
              <a:t>@</a:t>
            </a:r>
            <a:r>
              <a:rPr lang="ar-AE" sz="2400" dirty="0">
                <a:solidFill>
                  <a:srgbClr val="D01C8B"/>
                </a:solidFill>
              </a:rPr>
              <a:t>المستخدم</a:t>
            </a:r>
            <a:endParaRPr lang="en-US" sz="2400" dirty="0">
              <a:solidFill>
                <a:srgbClr val="D01C8B"/>
              </a:solidFill>
            </a:endParaRPr>
          </a:p>
        </p:txBody>
      </p:sp>
      <p:sp>
        <p:nvSpPr>
          <p:cNvPr id="10" name="TextBox 9"/>
          <p:cNvSpPr txBox="1"/>
          <p:nvPr/>
        </p:nvSpPr>
        <p:spPr>
          <a:xfrm>
            <a:off x="611832" y="3319439"/>
            <a:ext cx="8032968" cy="1354217"/>
          </a:xfrm>
          <a:prstGeom prst="rect">
            <a:avLst/>
          </a:prstGeom>
          <a:noFill/>
        </p:spPr>
        <p:txBody>
          <a:bodyPr wrap="none" rtlCol="0">
            <a:spAutoFit/>
          </a:bodyPr>
          <a:lstStyle/>
          <a:p>
            <a:pPr algn="ctr">
              <a:spcAft>
                <a:spcPts val="1200"/>
              </a:spcAft>
            </a:pPr>
            <a:r>
              <a:rPr lang="en-US" b="1" dirty="0"/>
              <a:t>More Examples of (imaginary) Email Addresses including IDNs </a:t>
            </a:r>
          </a:p>
          <a:p>
            <a:pPr marL="365760"/>
            <a:r>
              <a:rPr lang="en-US" dirty="0"/>
              <a:t>user@example.みんな 		</a:t>
            </a:r>
            <a:r>
              <a:rPr lang="en-US" sz="1600" dirty="0"/>
              <a:t>(Uses internationalized TLD) </a:t>
            </a:r>
          </a:p>
          <a:p>
            <a:pPr marL="365760"/>
            <a:r>
              <a:rPr lang="en-US" dirty="0"/>
              <a:t>user@</a:t>
            </a:r>
            <a:r>
              <a:rPr lang="ja-JP" altLang="en-US" dirty="0"/>
              <a:t>大坂</a:t>
            </a:r>
            <a:r>
              <a:rPr lang="en-US" altLang="ja-JP" dirty="0"/>
              <a:t>.</a:t>
            </a:r>
            <a:r>
              <a:rPr lang="en-US" dirty="0"/>
              <a:t>info 			</a:t>
            </a:r>
            <a:r>
              <a:rPr lang="en-US" sz="1600" dirty="0"/>
              <a:t>(Uses internationalized 2nd level domain)</a:t>
            </a:r>
            <a:r>
              <a:rPr lang="en-US" dirty="0"/>
              <a:t> </a:t>
            </a:r>
          </a:p>
          <a:p>
            <a:pPr marL="365760"/>
            <a:r>
              <a:rPr lang="en-US" dirty="0"/>
              <a:t>用戶@example.lawyer 		</a:t>
            </a:r>
            <a:r>
              <a:rPr lang="en-US" sz="1600" dirty="0"/>
              <a:t>(Uses internationalized user name and new gTLD) </a:t>
            </a:r>
            <a:r>
              <a:rPr lang="en-US" dirty="0"/>
              <a:t>	</a:t>
            </a:r>
          </a:p>
        </p:txBody>
      </p:sp>
      <p:sp>
        <p:nvSpPr>
          <p:cNvPr id="11" name="Rounded Rectangle 10"/>
          <p:cNvSpPr/>
          <p:nvPr/>
        </p:nvSpPr>
        <p:spPr>
          <a:xfrm>
            <a:off x="437316" y="3234547"/>
            <a:ext cx="8382000" cy="1573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172600" y="1435859"/>
            <a:ext cx="537328" cy="369332"/>
          </a:xfrm>
          <a:prstGeom prst="rect">
            <a:avLst/>
          </a:prstGeom>
          <a:noFill/>
        </p:spPr>
        <p:txBody>
          <a:bodyPr wrap="none" rtlCol="0">
            <a:spAutoFit/>
          </a:bodyPr>
          <a:lstStyle/>
          <a:p>
            <a:pPr algn="ctr"/>
            <a:r>
              <a:rPr lang="en-US" dirty="0">
                <a:solidFill>
                  <a:srgbClr val="D95F02"/>
                </a:solidFill>
              </a:rPr>
              <a:t>TLD</a:t>
            </a:r>
          </a:p>
        </p:txBody>
      </p:sp>
      <p:cxnSp>
        <p:nvCxnSpPr>
          <p:cNvPr id="13" name="Straight Arrow Connector 12"/>
          <p:cNvCxnSpPr>
            <a:stCxn id="12" idx="2"/>
          </p:cNvCxnSpPr>
          <p:nvPr/>
        </p:nvCxnSpPr>
        <p:spPr>
          <a:xfrm>
            <a:off x="3441264" y="1805191"/>
            <a:ext cx="0" cy="773668"/>
          </a:xfrm>
          <a:prstGeom prst="straightConnector1">
            <a:avLst/>
          </a:prstGeom>
          <a:ln>
            <a:solidFill>
              <a:srgbClr val="D95F0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90543" y="1435859"/>
            <a:ext cx="1149675" cy="369332"/>
          </a:xfrm>
          <a:prstGeom prst="rect">
            <a:avLst/>
          </a:prstGeom>
          <a:noFill/>
        </p:spPr>
        <p:txBody>
          <a:bodyPr wrap="none" rtlCol="0">
            <a:spAutoFit/>
          </a:bodyPr>
          <a:lstStyle/>
          <a:p>
            <a:pPr algn="ctr"/>
            <a:r>
              <a:rPr lang="en-US" dirty="0">
                <a:solidFill>
                  <a:srgbClr val="D01C8B"/>
                </a:solidFill>
              </a:rPr>
              <a:t>Username</a:t>
            </a:r>
          </a:p>
        </p:txBody>
      </p:sp>
      <p:cxnSp>
        <p:nvCxnSpPr>
          <p:cNvPr id="15" name="Straight Arrow Connector 14"/>
          <p:cNvCxnSpPr>
            <a:stCxn id="14" idx="2"/>
          </p:cNvCxnSpPr>
          <p:nvPr/>
        </p:nvCxnSpPr>
        <p:spPr>
          <a:xfrm>
            <a:off x="7465381" y="1805191"/>
            <a:ext cx="0" cy="773668"/>
          </a:xfrm>
          <a:prstGeom prst="straightConnector1">
            <a:avLst/>
          </a:prstGeom>
          <a:ln>
            <a:solidFill>
              <a:srgbClr val="D01C8B"/>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06272" y="1435859"/>
            <a:ext cx="537328" cy="369332"/>
          </a:xfrm>
          <a:prstGeom prst="rect">
            <a:avLst/>
          </a:prstGeom>
          <a:noFill/>
        </p:spPr>
        <p:txBody>
          <a:bodyPr wrap="none" rtlCol="0">
            <a:spAutoFit/>
          </a:bodyPr>
          <a:lstStyle/>
          <a:p>
            <a:pPr algn="ctr"/>
            <a:r>
              <a:rPr lang="en-US" dirty="0">
                <a:solidFill>
                  <a:srgbClr val="D95F02"/>
                </a:solidFill>
              </a:rPr>
              <a:t>TLD</a:t>
            </a:r>
          </a:p>
        </p:txBody>
      </p:sp>
      <p:cxnSp>
        <p:nvCxnSpPr>
          <p:cNvPr id="17" name="Straight Arrow Connector 16"/>
          <p:cNvCxnSpPr>
            <a:stCxn id="16" idx="2"/>
          </p:cNvCxnSpPr>
          <p:nvPr/>
        </p:nvCxnSpPr>
        <p:spPr>
          <a:xfrm>
            <a:off x="5674936" y="1805191"/>
            <a:ext cx="0" cy="773668"/>
          </a:xfrm>
          <a:prstGeom prst="straightConnector1">
            <a:avLst/>
          </a:prstGeom>
          <a:ln>
            <a:solidFill>
              <a:srgbClr val="D95F0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33600" y="1435859"/>
            <a:ext cx="918841" cy="369332"/>
          </a:xfrm>
          <a:prstGeom prst="rect">
            <a:avLst/>
          </a:prstGeom>
          <a:noFill/>
        </p:spPr>
        <p:txBody>
          <a:bodyPr wrap="none" rtlCol="0">
            <a:spAutoFit/>
          </a:bodyPr>
          <a:lstStyle/>
          <a:p>
            <a:pPr algn="ctr"/>
            <a:r>
              <a:rPr lang="en-US" dirty="0">
                <a:solidFill>
                  <a:srgbClr val="7570B3"/>
                </a:solidFill>
              </a:rPr>
              <a:t>Domain</a:t>
            </a:r>
          </a:p>
        </p:txBody>
      </p:sp>
      <p:cxnSp>
        <p:nvCxnSpPr>
          <p:cNvPr id="19" name="Straight Arrow Connector 18"/>
          <p:cNvCxnSpPr>
            <a:stCxn id="18" idx="2"/>
          </p:cNvCxnSpPr>
          <p:nvPr/>
        </p:nvCxnSpPr>
        <p:spPr>
          <a:xfrm>
            <a:off x="2593021" y="1805191"/>
            <a:ext cx="0" cy="773668"/>
          </a:xfrm>
          <a:prstGeom prst="straightConnector1">
            <a:avLst/>
          </a:prstGeom>
          <a:ln>
            <a:solidFill>
              <a:srgbClr val="7570B3"/>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2205" y="1435859"/>
            <a:ext cx="1149675" cy="369332"/>
          </a:xfrm>
          <a:prstGeom prst="rect">
            <a:avLst/>
          </a:prstGeom>
          <a:noFill/>
        </p:spPr>
        <p:txBody>
          <a:bodyPr wrap="none" rtlCol="0">
            <a:spAutoFit/>
          </a:bodyPr>
          <a:lstStyle/>
          <a:p>
            <a:pPr algn="ctr"/>
            <a:r>
              <a:rPr lang="en-US" dirty="0">
                <a:solidFill>
                  <a:srgbClr val="D01C8B"/>
                </a:solidFill>
              </a:rPr>
              <a:t>Username</a:t>
            </a:r>
          </a:p>
        </p:txBody>
      </p:sp>
      <p:cxnSp>
        <p:nvCxnSpPr>
          <p:cNvPr id="21" name="Straight Arrow Connector 20"/>
          <p:cNvCxnSpPr>
            <a:stCxn id="20" idx="2"/>
          </p:cNvCxnSpPr>
          <p:nvPr/>
        </p:nvCxnSpPr>
        <p:spPr>
          <a:xfrm>
            <a:off x="1517043" y="1805191"/>
            <a:ext cx="0" cy="773668"/>
          </a:xfrm>
          <a:prstGeom prst="straightConnector1">
            <a:avLst/>
          </a:prstGeom>
          <a:ln>
            <a:solidFill>
              <a:srgbClr val="D01C8B"/>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1219" y="1435859"/>
            <a:ext cx="918841" cy="369332"/>
          </a:xfrm>
          <a:prstGeom prst="rect">
            <a:avLst/>
          </a:prstGeom>
          <a:noFill/>
        </p:spPr>
        <p:txBody>
          <a:bodyPr wrap="none" rtlCol="0">
            <a:spAutoFit/>
          </a:bodyPr>
          <a:lstStyle/>
          <a:p>
            <a:pPr algn="ctr"/>
            <a:r>
              <a:rPr lang="en-US" dirty="0">
                <a:solidFill>
                  <a:srgbClr val="7570B3"/>
                </a:solidFill>
              </a:rPr>
              <a:t>Domain</a:t>
            </a:r>
          </a:p>
        </p:txBody>
      </p:sp>
      <p:cxnSp>
        <p:nvCxnSpPr>
          <p:cNvPr id="23" name="Straight Arrow Connector 22"/>
          <p:cNvCxnSpPr>
            <a:stCxn id="22" idx="2"/>
          </p:cNvCxnSpPr>
          <p:nvPr/>
        </p:nvCxnSpPr>
        <p:spPr>
          <a:xfrm>
            <a:off x="6350640" y="1805191"/>
            <a:ext cx="0" cy="773668"/>
          </a:xfrm>
          <a:prstGeom prst="straightConnector1">
            <a:avLst/>
          </a:prstGeom>
          <a:ln>
            <a:solidFill>
              <a:srgbClr val="7570B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93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&amp; IMAP Servers</a:t>
            </a:r>
          </a:p>
        </p:txBody>
      </p:sp>
      <p:sp>
        <p:nvSpPr>
          <p:cNvPr id="3" name="Content Placeholder 2"/>
          <p:cNvSpPr>
            <a:spLocks noGrp="1"/>
          </p:cNvSpPr>
          <p:nvPr>
            <p:ph sz="quarter" idx="10"/>
          </p:nvPr>
        </p:nvSpPr>
        <p:spPr/>
        <p:txBody>
          <a:bodyPr/>
          <a:lstStyle/>
          <a:p>
            <a:r>
              <a:rPr lang="en-US" dirty="0"/>
              <a:t>Post Office Protocol version 3 (POP3) supports international strings encoded in UTF-8 in usernames, passwords, mail addresses, message headers, and protocol-level text strings (see RFC 6856).</a:t>
            </a:r>
          </a:p>
          <a:p>
            <a:r>
              <a:rPr lang="en-US" dirty="0"/>
              <a:t>Internet Message Access Protocol (IMAP) supports UTF-8 encoded international characters in user names, mail addresses, and message headers (see RFC 6855).</a:t>
            </a:r>
          </a:p>
        </p:txBody>
      </p:sp>
      <p:cxnSp>
        <p:nvCxnSpPr>
          <p:cNvPr id="4" name="Straight Connector 3"/>
          <p:cNvCxnSpPr/>
          <p:nvPr/>
        </p:nvCxnSpPr>
        <p:spPr>
          <a:xfrm>
            <a:off x="457200" y="889907"/>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78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for Email Service Providers to Consider</a:t>
            </a:r>
          </a:p>
        </p:txBody>
      </p:sp>
      <p:sp>
        <p:nvSpPr>
          <p:cNvPr id="3" name="Content Placeholder 2"/>
          <p:cNvSpPr>
            <a:spLocks noGrp="1"/>
          </p:cNvSpPr>
          <p:nvPr>
            <p:ph sz="quarter" idx="10"/>
          </p:nvPr>
        </p:nvSpPr>
        <p:spPr>
          <a:xfrm>
            <a:off x="320675" y="1787108"/>
            <a:ext cx="8450746" cy="3065339"/>
          </a:xfrm>
        </p:spPr>
        <p:txBody>
          <a:bodyPr/>
          <a:lstStyle/>
          <a:p>
            <a:r>
              <a:rPr lang="en-US" dirty="0"/>
              <a:t>Don’t enforce case-sensitivity of local-part mailbox names.</a:t>
            </a:r>
          </a:p>
          <a:p>
            <a:r>
              <a:rPr lang="en-US" dirty="0"/>
              <a:t>Allow the user to enter the email address in any combination of upper-and-lowercase characters so long as the script is correct.</a:t>
            </a:r>
          </a:p>
          <a:p>
            <a:r>
              <a:rPr lang="en-US" dirty="0"/>
              <a:t>Don’t issue mailbox names which will duplicate other mailbox names which have the same characters but different cases (e.g. “</a:t>
            </a:r>
            <a:r>
              <a:rPr lang="en-US" dirty="0" err="1"/>
              <a:t>user@example.TLD</a:t>
            </a:r>
            <a:r>
              <a:rPr lang="en-US" dirty="0"/>
              <a:t>”) and “</a:t>
            </a:r>
            <a:r>
              <a:rPr lang="en-US" dirty="0" err="1"/>
              <a:t>uSer@example.tld</a:t>
            </a:r>
            <a:r>
              <a:rPr lang="en-US" dirty="0"/>
              <a:t>”).</a:t>
            </a:r>
          </a:p>
          <a:p>
            <a:endParaRPr lang="en-US" dirty="0"/>
          </a:p>
          <a:p>
            <a:pPr marL="91440" indent="0" algn="ctr">
              <a:buNone/>
            </a:pPr>
            <a:r>
              <a:rPr lang="en-US" sz="1800" dirty="0"/>
              <a:t>Note non-ASCII case folding may not work because it is language specific.</a:t>
            </a:r>
          </a:p>
        </p:txBody>
      </p:sp>
      <p:cxnSp>
        <p:nvCxnSpPr>
          <p:cNvPr id="4" name="Straight Connector 3"/>
          <p:cNvCxnSpPr/>
          <p:nvPr/>
        </p:nvCxnSpPr>
        <p:spPr>
          <a:xfrm>
            <a:off x="457200" y="1341743"/>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765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for Email Service Providers to Consider</a:t>
            </a:r>
          </a:p>
        </p:txBody>
      </p:sp>
      <p:sp>
        <p:nvSpPr>
          <p:cNvPr id="3" name="Content Placeholder 2"/>
          <p:cNvSpPr>
            <a:spLocks noGrp="1"/>
          </p:cNvSpPr>
          <p:nvPr>
            <p:ph sz="quarter" idx="10"/>
          </p:nvPr>
        </p:nvSpPr>
        <p:spPr>
          <a:xfrm>
            <a:off x="320675" y="1787108"/>
            <a:ext cx="8450746" cy="3065339"/>
          </a:xfrm>
        </p:spPr>
        <p:txBody>
          <a:bodyPr/>
          <a:lstStyle/>
          <a:p>
            <a:r>
              <a:rPr lang="en-US" dirty="0"/>
              <a:t>Offer an all-ASCII mailbox name to the user when they are issued an EAI-compatible mailbox name.</a:t>
            </a:r>
          </a:p>
          <a:p>
            <a:pPr lvl="1"/>
            <a:r>
              <a:rPr lang="en-US" dirty="0"/>
              <a:t>If both names alias to the same mailbox (i.e. can be used interchangeably) users will find it easier to initially share addresses with other users who use a different script.</a:t>
            </a:r>
          </a:p>
          <a:p>
            <a:pPr lvl="1"/>
            <a:r>
              <a:rPr lang="en-US" dirty="0"/>
              <a:t>Once the ASCII address is initially shared, a user can decide whether to also add the EAI-compatible address to their address book.</a:t>
            </a:r>
          </a:p>
          <a:p>
            <a:endParaRPr lang="en-US" dirty="0"/>
          </a:p>
        </p:txBody>
      </p:sp>
      <p:cxnSp>
        <p:nvCxnSpPr>
          <p:cNvPr id="4" name="Straight Connector 3"/>
          <p:cNvCxnSpPr/>
          <p:nvPr/>
        </p:nvCxnSpPr>
        <p:spPr>
          <a:xfrm>
            <a:off x="457200" y="1341743"/>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94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for Email Service Providers to Consider</a:t>
            </a:r>
          </a:p>
        </p:txBody>
      </p:sp>
      <p:sp>
        <p:nvSpPr>
          <p:cNvPr id="3" name="Content Placeholder 2"/>
          <p:cNvSpPr>
            <a:spLocks noGrp="1"/>
          </p:cNvSpPr>
          <p:nvPr>
            <p:ph sz="quarter" idx="10"/>
          </p:nvPr>
        </p:nvSpPr>
        <p:spPr>
          <a:xfrm>
            <a:off x="320675" y="1496642"/>
            <a:ext cx="8450746" cy="3065339"/>
          </a:xfrm>
        </p:spPr>
        <p:txBody>
          <a:bodyPr/>
          <a:lstStyle/>
          <a:p>
            <a:r>
              <a:rPr lang="en-US" dirty="0"/>
              <a:t>Offer mailbox names which conform to the domain name Label Generation Rules (LGR) for the selected script.</a:t>
            </a:r>
          </a:p>
          <a:p>
            <a:pPr lvl="1"/>
            <a:r>
              <a:rPr lang="en-US" sz="1700" dirty="0"/>
              <a:t>Such names are guaranteed to be compatible with the Punycode algorithm.</a:t>
            </a:r>
          </a:p>
          <a:p>
            <a:pPr lvl="1"/>
            <a:r>
              <a:rPr lang="en-US" sz="1700" dirty="0"/>
              <a:t>These email addresses can easily be shared by users with their friends and colleagues who do not use their same writing method; the colleague or friend can address email to such an address, or create an address book entry, using the A-label format.</a:t>
            </a:r>
          </a:p>
          <a:p>
            <a:pPr lvl="1"/>
            <a:r>
              <a:rPr lang="en-US" sz="1700" dirty="0"/>
              <a:t>Upon use, the client MUA software should convert the A-Label to the appropriate U-Label, at which point the friend or colleague will possess the EAI formatted email address despite not having a keyboard or IME which supports the target script.</a:t>
            </a:r>
          </a:p>
          <a:p>
            <a:endParaRPr lang="en-US" dirty="0"/>
          </a:p>
        </p:txBody>
      </p:sp>
      <p:cxnSp>
        <p:nvCxnSpPr>
          <p:cNvPr id="4" name="Straight Connector 3"/>
          <p:cNvCxnSpPr/>
          <p:nvPr/>
        </p:nvCxnSpPr>
        <p:spPr>
          <a:xfrm>
            <a:off x="457200" y="1341743"/>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444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5988" y="1366673"/>
            <a:ext cx="6600548" cy="1529446"/>
          </a:xfrm>
        </p:spPr>
        <p:txBody>
          <a:bodyPr/>
          <a:lstStyle/>
          <a:p>
            <a:r>
              <a:rPr lang="en-US" dirty="0"/>
              <a:t>Encountering UA issues?</a:t>
            </a:r>
            <a:br>
              <a:rPr lang="en-US" dirty="0"/>
            </a:br>
            <a:br>
              <a:rPr lang="en-US" dirty="0"/>
            </a:br>
            <a:r>
              <a:rPr lang="en-US" dirty="0" err="1"/>
              <a:t>uasg.tech</a:t>
            </a:r>
            <a:r>
              <a:rPr lang="en-US" dirty="0"/>
              <a:t>/global-support-</a:t>
            </a:r>
            <a:r>
              <a:rPr lang="en-US" dirty="0" err="1"/>
              <a:t>centre</a:t>
            </a:r>
            <a:endParaRPr lang="en-US" dirty="0"/>
          </a:p>
        </p:txBody>
      </p:sp>
    </p:spTree>
    <p:extLst>
      <p:ext uri="{BB962C8B-B14F-4D97-AF65-F5344CB8AC3E}">
        <p14:creationId xmlns:p14="http://schemas.microsoft.com/office/powerpoint/2010/main" val="2501083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br>
              <a:rPr lang="en-US" dirty="0"/>
            </a:br>
            <a:endParaRPr lang="en-US" dirty="0"/>
          </a:p>
        </p:txBody>
      </p:sp>
    </p:spTree>
    <p:extLst>
      <p:ext uri="{BB962C8B-B14F-4D97-AF65-F5344CB8AC3E}">
        <p14:creationId xmlns:p14="http://schemas.microsoft.com/office/powerpoint/2010/main" val="339885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2172" y="-7769"/>
            <a:ext cx="10972800" cy="538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Warm-up Exercise: Solution</a:t>
            </a:r>
          </a:p>
        </p:txBody>
      </p:sp>
      <p:sp>
        <p:nvSpPr>
          <p:cNvPr id="3" name="TextBox 2"/>
          <p:cNvSpPr txBox="1"/>
          <p:nvPr/>
        </p:nvSpPr>
        <p:spPr>
          <a:xfrm>
            <a:off x="398463" y="773327"/>
            <a:ext cx="8372959" cy="683264"/>
          </a:xfrm>
          <a:prstGeom prst="rect">
            <a:avLst/>
          </a:prstGeom>
          <a:noFill/>
        </p:spPr>
        <p:txBody>
          <a:bodyPr wrap="square" rtlCol="0">
            <a:spAutoFit/>
          </a:bodyPr>
          <a:lstStyle/>
          <a:p>
            <a:pPr>
              <a:lnSpc>
                <a:spcPct val="120000"/>
              </a:lnSpc>
            </a:pPr>
            <a:r>
              <a:rPr lang="en-US" sz="1600" i="1" dirty="0">
                <a:latin typeface="Open Sans Light"/>
                <a:cs typeface="Open Sans Light"/>
              </a:rPr>
              <a:t>According to w3techs, which of the following pie charts most closely represents the fraction of websites on the Internet that are primarily English language based content</a:t>
            </a:r>
            <a:r>
              <a:rPr lang="en-US" sz="1600" b="1" i="1" dirty="0">
                <a:latin typeface="Open Sans Light"/>
                <a:cs typeface="Open Sans Light"/>
              </a:rPr>
              <a:t>? </a:t>
            </a:r>
          </a:p>
        </p:txBody>
      </p:sp>
      <p:sp>
        <p:nvSpPr>
          <p:cNvPr id="5" name="TextBox 4"/>
          <p:cNvSpPr txBox="1"/>
          <p:nvPr/>
        </p:nvSpPr>
        <p:spPr>
          <a:xfrm>
            <a:off x="3737466" y="3567792"/>
            <a:ext cx="1999906" cy="830997"/>
          </a:xfrm>
          <a:prstGeom prst="rect">
            <a:avLst/>
          </a:prstGeom>
          <a:noFill/>
        </p:spPr>
        <p:txBody>
          <a:bodyPr wrap="none" rtlCol="0">
            <a:spAutoFit/>
          </a:bodyPr>
          <a:lstStyle/>
          <a:p>
            <a:r>
              <a:rPr lang="en-US" sz="2400" dirty="0">
                <a:solidFill>
                  <a:srgbClr val="FF0000"/>
                </a:solidFill>
                <a:latin typeface="Open Sans Light"/>
                <a:cs typeface="Open Sans Light"/>
              </a:rPr>
              <a:t>50% English</a:t>
            </a:r>
          </a:p>
          <a:p>
            <a:r>
              <a:rPr lang="en-US" sz="2400" dirty="0">
                <a:solidFill>
                  <a:srgbClr val="FF0000"/>
                </a:solidFill>
                <a:latin typeface="Open Sans Light"/>
                <a:cs typeface="Open Sans Light"/>
              </a:rPr>
              <a:t>50% All other</a:t>
            </a:r>
          </a:p>
        </p:txBody>
      </p:sp>
      <p:sp>
        <p:nvSpPr>
          <p:cNvPr id="8" name="TextBox 7"/>
          <p:cNvSpPr txBox="1"/>
          <p:nvPr/>
        </p:nvSpPr>
        <p:spPr>
          <a:xfrm>
            <a:off x="6849837" y="3567792"/>
            <a:ext cx="1694951" cy="707886"/>
          </a:xfrm>
          <a:prstGeom prst="rect">
            <a:avLst/>
          </a:prstGeom>
          <a:noFill/>
        </p:spPr>
        <p:txBody>
          <a:bodyPr wrap="none" rtlCol="0">
            <a:spAutoFit/>
          </a:bodyPr>
          <a:lstStyle/>
          <a:p>
            <a:r>
              <a:rPr lang="en-US" sz="2000" dirty="0">
                <a:latin typeface="Open Sans Light"/>
                <a:cs typeface="Open Sans Light"/>
              </a:rPr>
              <a:t>75% English</a:t>
            </a:r>
          </a:p>
          <a:p>
            <a:r>
              <a:rPr lang="en-US" sz="2000" dirty="0">
                <a:latin typeface="Open Sans Light"/>
                <a:cs typeface="Open Sans Light"/>
              </a:rPr>
              <a:t>25% All other</a:t>
            </a:r>
          </a:p>
        </p:txBody>
      </p:sp>
      <p:sp>
        <p:nvSpPr>
          <p:cNvPr id="9" name="TextBox 8"/>
          <p:cNvSpPr txBox="1"/>
          <p:nvPr/>
        </p:nvSpPr>
        <p:spPr>
          <a:xfrm>
            <a:off x="628651" y="3567792"/>
            <a:ext cx="1694951" cy="707886"/>
          </a:xfrm>
          <a:prstGeom prst="rect">
            <a:avLst/>
          </a:prstGeom>
          <a:noFill/>
        </p:spPr>
        <p:txBody>
          <a:bodyPr wrap="none" rtlCol="0">
            <a:spAutoFit/>
          </a:bodyPr>
          <a:lstStyle/>
          <a:p>
            <a:r>
              <a:rPr lang="en-US" sz="2000" dirty="0">
                <a:latin typeface="Open Sans Light"/>
                <a:cs typeface="Open Sans Light"/>
              </a:rPr>
              <a:t>25% English</a:t>
            </a:r>
          </a:p>
          <a:p>
            <a:r>
              <a:rPr lang="en-US" sz="2000" dirty="0">
                <a:latin typeface="Open Sans Light"/>
                <a:cs typeface="Open Sans Light"/>
              </a:rPr>
              <a:t>75% All other</a:t>
            </a:r>
          </a:p>
        </p:txBody>
      </p:sp>
      <p:sp>
        <p:nvSpPr>
          <p:cNvPr id="7" name="Rounded Rectangle 6"/>
          <p:cNvSpPr/>
          <p:nvPr/>
        </p:nvSpPr>
        <p:spPr>
          <a:xfrm>
            <a:off x="3355521" y="1600200"/>
            <a:ext cx="2588079" cy="2857500"/>
          </a:xfrm>
          <a:prstGeom prst="roundRect">
            <a:avLst/>
          </a:prstGeom>
          <a:solidFill>
            <a:schemeClr val="accent1">
              <a:lumMod val="75000"/>
              <a:alpha val="10196"/>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46324" y="4530533"/>
            <a:ext cx="8451353" cy="261610"/>
          </a:xfrm>
          <a:prstGeom prst="rect">
            <a:avLst/>
          </a:prstGeom>
          <a:noFill/>
        </p:spPr>
        <p:txBody>
          <a:bodyPr wrap="none" rtlCol="0">
            <a:spAutoFit/>
          </a:bodyPr>
          <a:lstStyle/>
          <a:p>
            <a:r>
              <a:rPr lang="en-US" sz="1100" dirty="0">
                <a:latin typeface="Open Sans Light"/>
                <a:cs typeface="Open Sans Light"/>
              </a:rPr>
              <a:t>Actual data can be found at https://w3techs.com/technologies/history_overview/content_language/ms/y.  Data shown is approximate.</a:t>
            </a:r>
          </a:p>
        </p:txBody>
      </p:sp>
    </p:spTree>
    <p:extLst>
      <p:ext uri="{BB962C8B-B14F-4D97-AF65-F5344CB8AC3E}">
        <p14:creationId xmlns:p14="http://schemas.microsoft.com/office/powerpoint/2010/main" val="48913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Warm-up Exercise</a:t>
            </a:r>
          </a:p>
        </p:txBody>
      </p:sp>
      <p:sp>
        <p:nvSpPr>
          <p:cNvPr id="4" name="TextBox 3"/>
          <p:cNvSpPr txBox="1"/>
          <p:nvPr/>
        </p:nvSpPr>
        <p:spPr>
          <a:xfrm>
            <a:off x="398463" y="773327"/>
            <a:ext cx="8372959" cy="951543"/>
          </a:xfrm>
          <a:prstGeom prst="rect">
            <a:avLst/>
          </a:prstGeom>
          <a:noFill/>
        </p:spPr>
        <p:txBody>
          <a:bodyPr wrap="square" rtlCol="0">
            <a:spAutoFit/>
          </a:bodyPr>
          <a:lstStyle/>
          <a:p>
            <a:pPr>
              <a:lnSpc>
                <a:spcPct val="120000"/>
              </a:lnSpc>
            </a:pPr>
            <a:r>
              <a:rPr lang="en-US" sz="1600" i="1" dirty="0">
                <a:latin typeface="Open Sans Light"/>
                <a:cs typeface="Open Sans Light"/>
              </a:rPr>
              <a:t>Each of the 3 groups below contain lists of Top Level Domains (TLDs) that are valid (approved and delegated by ICANN), except that each list contains one made-up or invalid TLD.  </a:t>
            </a:r>
            <a:r>
              <a:rPr lang="en-US" sz="1600" b="1" i="1" dirty="0">
                <a:latin typeface="Open Sans Light"/>
                <a:cs typeface="Open Sans Light"/>
              </a:rPr>
              <a:t>Which TLD in each group is invalid? </a:t>
            </a:r>
          </a:p>
        </p:txBody>
      </p:sp>
      <p:sp>
        <p:nvSpPr>
          <p:cNvPr id="2" name="TextBox 1"/>
          <p:cNvSpPr txBox="1"/>
          <p:nvPr/>
        </p:nvSpPr>
        <p:spPr>
          <a:xfrm>
            <a:off x="6774469" y="2202873"/>
            <a:ext cx="1791886" cy="2554545"/>
          </a:xfrm>
          <a:prstGeom prst="rect">
            <a:avLst/>
          </a:prstGeom>
          <a:noFill/>
        </p:spPr>
        <p:txBody>
          <a:bodyPr wrap="square" rtlCol="0">
            <a:spAutoFit/>
          </a:bodyPr>
          <a:lstStyle/>
          <a:p>
            <a:r>
              <a:rPr lang="en-US" altLang="ja-JP" sz="1600" dirty="0">
                <a:latin typeface="Open Sans Light"/>
                <a:cs typeface="Open Sans Light"/>
              </a:rPr>
              <a:t>GMAIL</a:t>
            </a:r>
          </a:p>
          <a:p>
            <a:r>
              <a:rPr lang="ar-AE" sz="1600" dirty="0">
                <a:latin typeface="Open Sans Light"/>
                <a:cs typeface="Open Sans Light"/>
              </a:rPr>
              <a:t>قطر</a:t>
            </a:r>
            <a:endParaRPr lang="en-US" sz="1600" dirty="0">
              <a:latin typeface="Open Sans Light"/>
              <a:cs typeface="Open Sans Light"/>
            </a:endParaRPr>
          </a:p>
          <a:p>
            <a:r>
              <a:rPr lang="en-US" sz="1600" dirty="0">
                <a:latin typeface="Open Sans Light"/>
                <a:cs typeface="Open Sans Light"/>
              </a:rPr>
              <a:t>JOY</a:t>
            </a:r>
          </a:p>
          <a:p>
            <a:r>
              <a:rPr lang="en-US" altLang="ja-JP" sz="1600" dirty="0">
                <a:latin typeface="Open Sans Light"/>
                <a:cs typeface="Open Sans Light"/>
              </a:rPr>
              <a:t>LIKE</a:t>
            </a:r>
          </a:p>
          <a:p>
            <a:r>
              <a:rPr lang="hy-AM" sz="1600" dirty="0">
                <a:latin typeface="Open Sans Light"/>
                <a:cs typeface="Open Sans Light"/>
              </a:rPr>
              <a:t>հայ</a:t>
            </a:r>
          </a:p>
          <a:p>
            <a:r>
              <a:rPr lang="en-US" sz="1600" dirty="0">
                <a:latin typeface="Open Sans Light"/>
                <a:cs typeface="Open Sans Light"/>
              </a:rPr>
              <a:t>ONYOURSIDE</a:t>
            </a:r>
          </a:p>
          <a:p>
            <a:r>
              <a:rPr lang="en-US" sz="1600" dirty="0">
                <a:latin typeface="Open Sans Light"/>
                <a:cs typeface="Open Sans Light"/>
              </a:rPr>
              <a:t>OOO</a:t>
            </a:r>
            <a:endParaRPr lang="hy-AM" sz="1600" dirty="0">
              <a:latin typeface="Open Sans Light"/>
              <a:cs typeface="Open Sans Light"/>
            </a:endParaRPr>
          </a:p>
          <a:p>
            <a:r>
              <a:rPr lang="ar-AE" sz="1600" dirty="0">
                <a:latin typeface="Open Sans Light"/>
                <a:cs typeface="Open Sans Light"/>
              </a:rPr>
              <a:t>فلسطين</a:t>
            </a:r>
          </a:p>
          <a:p>
            <a:r>
              <a:rPr lang="en-US" sz="1600" dirty="0">
                <a:latin typeface="Open Sans Light"/>
                <a:cs typeface="Open Sans Light"/>
              </a:rPr>
              <a:t>SILLY</a:t>
            </a:r>
            <a:endParaRPr lang="ar-AE" sz="1600" dirty="0">
              <a:latin typeface="Open Sans Light"/>
              <a:cs typeface="Open Sans Light"/>
            </a:endParaRPr>
          </a:p>
          <a:p>
            <a:r>
              <a:rPr lang="en-US" altLang="ja-JP" sz="1600" dirty="0">
                <a:latin typeface="Open Sans Light"/>
                <a:cs typeface="Open Sans Light"/>
              </a:rPr>
              <a:t>SUCKS</a:t>
            </a:r>
            <a:endParaRPr lang="en-US" sz="1600" dirty="0">
              <a:latin typeface="Open Sans Light"/>
              <a:cs typeface="Open Sans Light"/>
            </a:endParaRPr>
          </a:p>
        </p:txBody>
      </p:sp>
      <p:sp>
        <p:nvSpPr>
          <p:cNvPr id="6" name="TextBox 5"/>
          <p:cNvSpPr txBox="1"/>
          <p:nvPr/>
        </p:nvSpPr>
        <p:spPr>
          <a:xfrm>
            <a:off x="3517400" y="2202873"/>
            <a:ext cx="2202514" cy="2554545"/>
          </a:xfrm>
          <a:prstGeom prst="rect">
            <a:avLst/>
          </a:prstGeom>
          <a:noFill/>
        </p:spPr>
        <p:txBody>
          <a:bodyPr wrap="square" rtlCol="0">
            <a:spAutoFit/>
          </a:bodyPr>
          <a:lstStyle/>
          <a:p>
            <a:r>
              <a:rPr lang="en-US" altLang="ja-JP" sz="1600" dirty="0">
                <a:latin typeface="Open Sans Light"/>
                <a:cs typeface="Open Sans Light"/>
              </a:rPr>
              <a:t>ABC</a:t>
            </a:r>
          </a:p>
          <a:p>
            <a:r>
              <a:rPr lang="ar-AE" sz="1600" dirty="0">
                <a:latin typeface="Open Sans Light"/>
                <a:cs typeface="Open Sans Light"/>
              </a:rPr>
              <a:t>مصر</a:t>
            </a:r>
            <a:endParaRPr lang="en-US" sz="1600" dirty="0">
              <a:latin typeface="Open Sans Light"/>
              <a:cs typeface="Open Sans Light"/>
            </a:endParaRPr>
          </a:p>
          <a:p>
            <a:r>
              <a:rPr lang="en-US" sz="1600" dirty="0">
                <a:latin typeface="Open Sans Light"/>
                <a:cs typeface="Open Sans Light"/>
              </a:rPr>
              <a:t>ATHLETA</a:t>
            </a:r>
          </a:p>
          <a:p>
            <a:r>
              <a:rPr lang="ta-IN" sz="1600" dirty="0">
                <a:latin typeface="Open Sans Light"/>
                <a:cs typeface="Open Sans Light"/>
              </a:rPr>
              <a:t>இலங்கை</a:t>
            </a:r>
          </a:p>
          <a:p>
            <a:r>
              <a:rPr lang="en-US" sz="1600" dirty="0">
                <a:latin typeface="Open Sans Light"/>
                <a:cs typeface="Open Sans Light"/>
              </a:rPr>
              <a:t>CANCERRESEARCH</a:t>
            </a:r>
          </a:p>
          <a:p>
            <a:r>
              <a:rPr lang="en-US" sz="1600" dirty="0">
                <a:latin typeface="Open Sans Light"/>
                <a:cs typeface="Open Sans Light"/>
              </a:rPr>
              <a:t>CITIC</a:t>
            </a:r>
          </a:p>
          <a:p>
            <a:r>
              <a:rPr lang="ja-JP" altLang="en-US" sz="1600" dirty="0">
                <a:latin typeface="Open Sans Light"/>
                <a:cs typeface="Open Sans Light"/>
              </a:rPr>
              <a:t>新加坡</a:t>
            </a:r>
          </a:p>
          <a:p>
            <a:r>
              <a:rPr lang="en-US" sz="1600" dirty="0">
                <a:latin typeface="Open Sans Light"/>
                <a:cs typeface="Open Sans Light"/>
              </a:rPr>
              <a:t>ESURANCE</a:t>
            </a:r>
          </a:p>
          <a:p>
            <a:r>
              <a:rPr lang="en-US" sz="1600" dirty="0">
                <a:latin typeface="Open Sans Light"/>
                <a:cs typeface="Open Sans Light"/>
              </a:rPr>
              <a:t>FAKE</a:t>
            </a:r>
          </a:p>
          <a:p>
            <a:r>
              <a:rPr lang="th-TH" sz="1600" dirty="0">
                <a:latin typeface="Open Sans Light"/>
                <a:cs typeface="Open Sans Light"/>
              </a:rPr>
              <a:t>ไทย</a:t>
            </a:r>
            <a:endParaRPr lang="en-US" sz="1600" dirty="0">
              <a:latin typeface="Open Sans Light"/>
              <a:cs typeface="Open Sans Light"/>
            </a:endParaRPr>
          </a:p>
        </p:txBody>
      </p:sp>
      <p:sp>
        <p:nvSpPr>
          <p:cNvPr id="7" name="TextBox 6"/>
          <p:cNvSpPr txBox="1"/>
          <p:nvPr/>
        </p:nvSpPr>
        <p:spPr>
          <a:xfrm>
            <a:off x="488571" y="2202873"/>
            <a:ext cx="1974273" cy="2554545"/>
          </a:xfrm>
          <a:prstGeom prst="rect">
            <a:avLst/>
          </a:prstGeom>
          <a:noFill/>
        </p:spPr>
        <p:txBody>
          <a:bodyPr wrap="square" rtlCol="0">
            <a:spAutoFit/>
          </a:bodyPr>
          <a:lstStyle/>
          <a:p>
            <a:r>
              <a:rPr lang="ja-JP" altLang="en-US" sz="1600" dirty="0">
                <a:latin typeface="Open Sans Light"/>
                <a:cs typeface="Open Sans Light"/>
              </a:rPr>
              <a:t>嘉里</a:t>
            </a:r>
            <a:endParaRPr lang="en-US" altLang="ja-JP" sz="1600" dirty="0">
              <a:latin typeface="Open Sans Light"/>
              <a:cs typeface="Open Sans Light"/>
            </a:endParaRPr>
          </a:p>
          <a:p>
            <a:r>
              <a:rPr lang="en-US" sz="1600" dirty="0">
                <a:latin typeface="Open Sans Light"/>
                <a:cs typeface="Open Sans Light"/>
              </a:rPr>
              <a:t>ANALYTICS</a:t>
            </a:r>
            <a:endParaRPr lang="en-US" altLang="ja-JP" sz="1600" dirty="0">
              <a:latin typeface="Open Sans Light"/>
              <a:cs typeface="Open Sans Light"/>
            </a:endParaRPr>
          </a:p>
          <a:p>
            <a:r>
              <a:rPr lang="en-US" sz="1600" dirty="0">
                <a:latin typeface="Open Sans Light"/>
                <a:cs typeface="Open Sans Light"/>
              </a:rPr>
              <a:t>BLOCKBUSTER</a:t>
            </a:r>
          </a:p>
          <a:p>
            <a:r>
              <a:rPr lang="en-US" sz="1600" dirty="0">
                <a:latin typeface="Open Sans Light"/>
                <a:cs typeface="Open Sans Light"/>
              </a:rPr>
              <a:t>DIAMONDS</a:t>
            </a:r>
          </a:p>
          <a:p>
            <a:r>
              <a:rPr lang="en-US" sz="1600" dirty="0">
                <a:latin typeface="Open Sans Light"/>
                <a:cs typeface="Open Sans Light"/>
              </a:rPr>
              <a:t>HOTELES</a:t>
            </a:r>
          </a:p>
          <a:p>
            <a:r>
              <a:rPr lang="ja-JP" altLang="en-US" sz="1600" dirty="0">
                <a:latin typeface="Open Sans Light"/>
                <a:cs typeface="Open Sans Light"/>
              </a:rPr>
              <a:t>广东</a:t>
            </a:r>
          </a:p>
          <a:p>
            <a:r>
              <a:rPr lang="en-US" sz="1600" dirty="0">
                <a:latin typeface="Open Sans Light"/>
                <a:cs typeface="Open Sans Light"/>
              </a:rPr>
              <a:t>MOVISTAR</a:t>
            </a:r>
          </a:p>
          <a:p>
            <a:r>
              <a:rPr lang="ta-IN" sz="1600" dirty="0">
                <a:latin typeface="Open Sans Light"/>
                <a:cs typeface="Open Sans Light"/>
              </a:rPr>
              <a:t>இந்தியா</a:t>
            </a:r>
          </a:p>
          <a:p>
            <a:r>
              <a:rPr lang="en-US" altLang="ja-JP" sz="1600" dirty="0">
                <a:latin typeface="Open Sans Light"/>
                <a:cs typeface="Open Sans Light"/>
              </a:rPr>
              <a:t>REALLY</a:t>
            </a:r>
          </a:p>
          <a:p>
            <a:r>
              <a:rPr lang="ja-JP" altLang="en-US" sz="1600" dirty="0">
                <a:latin typeface="Open Sans Light"/>
                <a:cs typeface="Open Sans Light"/>
              </a:rPr>
              <a:t>政务</a:t>
            </a:r>
            <a:endParaRPr lang="en-US" altLang="ja-JP" sz="1600" dirty="0">
              <a:latin typeface="Open Sans Light"/>
              <a:cs typeface="Open Sans Light"/>
            </a:endParaRPr>
          </a:p>
        </p:txBody>
      </p:sp>
      <p:sp>
        <p:nvSpPr>
          <p:cNvPr id="8" name="TextBox 7"/>
          <p:cNvSpPr txBox="1"/>
          <p:nvPr/>
        </p:nvSpPr>
        <p:spPr>
          <a:xfrm>
            <a:off x="3517400" y="1864319"/>
            <a:ext cx="949299" cy="338554"/>
          </a:xfrm>
          <a:prstGeom prst="rect">
            <a:avLst/>
          </a:prstGeom>
          <a:noFill/>
        </p:spPr>
        <p:txBody>
          <a:bodyPr wrap="none" rtlCol="0">
            <a:spAutoFit/>
          </a:bodyPr>
          <a:lstStyle/>
          <a:p>
            <a:r>
              <a:rPr lang="en-US" sz="1600" u="sng" dirty="0">
                <a:latin typeface="Open Sans Light"/>
                <a:cs typeface="Open Sans Light"/>
              </a:rPr>
              <a:t>Group B</a:t>
            </a:r>
          </a:p>
        </p:txBody>
      </p:sp>
      <p:sp>
        <p:nvSpPr>
          <p:cNvPr id="9" name="TextBox 8"/>
          <p:cNvSpPr txBox="1"/>
          <p:nvPr/>
        </p:nvSpPr>
        <p:spPr>
          <a:xfrm>
            <a:off x="6774469" y="1833541"/>
            <a:ext cx="960519" cy="338554"/>
          </a:xfrm>
          <a:prstGeom prst="rect">
            <a:avLst/>
          </a:prstGeom>
          <a:noFill/>
        </p:spPr>
        <p:txBody>
          <a:bodyPr wrap="none" rtlCol="0">
            <a:spAutoFit/>
          </a:bodyPr>
          <a:lstStyle/>
          <a:p>
            <a:r>
              <a:rPr lang="en-US" sz="1600" u="sng" dirty="0">
                <a:latin typeface="Open Sans Light"/>
                <a:cs typeface="Open Sans Light"/>
              </a:rPr>
              <a:t>Group C</a:t>
            </a:r>
          </a:p>
        </p:txBody>
      </p:sp>
      <p:sp>
        <p:nvSpPr>
          <p:cNvPr id="10" name="TextBox 9"/>
          <p:cNvSpPr txBox="1"/>
          <p:nvPr/>
        </p:nvSpPr>
        <p:spPr>
          <a:xfrm>
            <a:off x="488571" y="1833541"/>
            <a:ext cx="937949" cy="338554"/>
          </a:xfrm>
          <a:prstGeom prst="rect">
            <a:avLst/>
          </a:prstGeom>
          <a:noFill/>
        </p:spPr>
        <p:txBody>
          <a:bodyPr wrap="none" rtlCol="0">
            <a:spAutoFit/>
          </a:bodyPr>
          <a:lstStyle/>
          <a:p>
            <a:r>
              <a:rPr lang="en-US" sz="1600" u="sng" dirty="0">
                <a:latin typeface="Open Sans Light"/>
                <a:cs typeface="Open Sans Light"/>
              </a:rPr>
              <a:t>Group A</a:t>
            </a:r>
          </a:p>
        </p:txBody>
      </p:sp>
      <p:cxnSp>
        <p:nvCxnSpPr>
          <p:cNvPr id="11" name="Straight Connector 10"/>
          <p:cNvCxnSpPr/>
          <p:nvPr/>
        </p:nvCxnSpPr>
        <p:spPr>
          <a:xfrm>
            <a:off x="6247192"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51030"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29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Warm-up Exercise</a:t>
            </a:r>
          </a:p>
        </p:txBody>
      </p:sp>
      <p:sp>
        <p:nvSpPr>
          <p:cNvPr id="4" name="TextBox 3"/>
          <p:cNvSpPr txBox="1"/>
          <p:nvPr/>
        </p:nvSpPr>
        <p:spPr>
          <a:xfrm>
            <a:off x="398463" y="773327"/>
            <a:ext cx="8372959" cy="656077"/>
          </a:xfrm>
          <a:prstGeom prst="rect">
            <a:avLst/>
          </a:prstGeom>
          <a:noFill/>
        </p:spPr>
        <p:txBody>
          <a:bodyPr wrap="square" rtlCol="0">
            <a:spAutoFit/>
          </a:bodyPr>
          <a:lstStyle/>
          <a:p>
            <a:pPr>
              <a:lnSpc>
                <a:spcPct val="120000"/>
              </a:lnSpc>
            </a:pPr>
            <a:r>
              <a:rPr lang="en-US" sz="1600" i="1" dirty="0">
                <a:latin typeface="Open Sans Light"/>
                <a:cs typeface="Open Sans Light"/>
              </a:rPr>
              <a:t>The 3 invalid TLDs are highlighted below in </a:t>
            </a:r>
            <a:r>
              <a:rPr lang="en-US" sz="1600" b="1" i="1" dirty="0">
                <a:solidFill>
                  <a:srgbClr val="FF0000"/>
                </a:solidFill>
                <a:latin typeface="Open Sans Light"/>
                <a:cs typeface="Open Sans Light"/>
              </a:rPr>
              <a:t>red</a:t>
            </a:r>
            <a:r>
              <a:rPr lang="en-US" sz="1600" i="1" dirty="0">
                <a:latin typeface="Open Sans Light"/>
                <a:cs typeface="Open Sans Light"/>
              </a:rPr>
              <a:t>. There are 1541 valid TLDs (as of January 2</a:t>
            </a:r>
            <a:r>
              <a:rPr lang="en-US" sz="1600" i="1" baseline="30000" dirty="0">
                <a:latin typeface="Open Sans Light"/>
                <a:cs typeface="Open Sans Light"/>
              </a:rPr>
              <a:t>nd</a:t>
            </a:r>
            <a:r>
              <a:rPr lang="en-US" sz="1600" i="1" dirty="0">
                <a:latin typeface="Open Sans Light"/>
                <a:cs typeface="Open Sans Light"/>
              </a:rPr>
              <a:t>, 2018), and the list is continuing to grow.  </a:t>
            </a:r>
          </a:p>
        </p:txBody>
      </p:sp>
      <p:sp>
        <p:nvSpPr>
          <p:cNvPr id="2" name="TextBox 1"/>
          <p:cNvSpPr txBox="1"/>
          <p:nvPr/>
        </p:nvSpPr>
        <p:spPr>
          <a:xfrm>
            <a:off x="6774469" y="2202873"/>
            <a:ext cx="1791886" cy="2554545"/>
          </a:xfrm>
          <a:prstGeom prst="rect">
            <a:avLst/>
          </a:prstGeom>
          <a:noFill/>
        </p:spPr>
        <p:txBody>
          <a:bodyPr wrap="square" rtlCol="0">
            <a:spAutoFit/>
          </a:bodyPr>
          <a:lstStyle/>
          <a:p>
            <a:r>
              <a:rPr lang="en-US" altLang="ja-JP" sz="1600" dirty="0">
                <a:latin typeface="Open Sans Light"/>
                <a:cs typeface="Open Sans Light"/>
              </a:rPr>
              <a:t>GMAIL</a:t>
            </a:r>
          </a:p>
          <a:p>
            <a:r>
              <a:rPr lang="ar-AE" sz="1600" dirty="0">
                <a:latin typeface="Open Sans Light"/>
                <a:cs typeface="Open Sans Light"/>
              </a:rPr>
              <a:t>قطر</a:t>
            </a:r>
            <a:endParaRPr lang="en-US" sz="1600" dirty="0">
              <a:latin typeface="Open Sans Light"/>
              <a:cs typeface="Open Sans Light"/>
            </a:endParaRPr>
          </a:p>
          <a:p>
            <a:r>
              <a:rPr lang="en-US" sz="1600" dirty="0">
                <a:latin typeface="Open Sans Light"/>
                <a:cs typeface="Open Sans Light"/>
              </a:rPr>
              <a:t>JOY</a:t>
            </a:r>
          </a:p>
          <a:p>
            <a:r>
              <a:rPr lang="en-US" altLang="ja-JP" sz="1600" dirty="0">
                <a:latin typeface="Open Sans Light"/>
                <a:cs typeface="Open Sans Light"/>
              </a:rPr>
              <a:t>LIKE</a:t>
            </a:r>
          </a:p>
          <a:p>
            <a:r>
              <a:rPr lang="hy-AM" sz="1600" dirty="0">
                <a:latin typeface="Open Sans Light"/>
                <a:cs typeface="Open Sans Light"/>
              </a:rPr>
              <a:t>հայ</a:t>
            </a:r>
          </a:p>
          <a:p>
            <a:r>
              <a:rPr lang="en-US" sz="1600" dirty="0">
                <a:latin typeface="Open Sans Light"/>
                <a:cs typeface="Open Sans Light"/>
              </a:rPr>
              <a:t>ONYOURSIDE</a:t>
            </a:r>
          </a:p>
          <a:p>
            <a:r>
              <a:rPr lang="en-US" sz="1600" dirty="0">
                <a:latin typeface="Open Sans Light"/>
                <a:cs typeface="Open Sans Light"/>
              </a:rPr>
              <a:t>OOO</a:t>
            </a:r>
            <a:endParaRPr lang="hy-AM" sz="1600" dirty="0">
              <a:latin typeface="Open Sans Light"/>
              <a:cs typeface="Open Sans Light"/>
            </a:endParaRPr>
          </a:p>
          <a:p>
            <a:r>
              <a:rPr lang="ar-AE" sz="1600" dirty="0">
                <a:latin typeface="Open Sans Light"/>
                <a:cs typeface="Open Sans Light"/>
              </a:rPr>
              <a:t>فلسطين</a:t>
            </a:r>
          </a:p>
          <a:p>
            <a:r>
              <a:rPr lang="en-US" sz="1600" b="1" dirty="0">
                <a:solidFill>
                  <a:srgbClr val="FF0000"/>
                </a:solidFill>
                <a:latin typeface="Open Sans Light"/>
                <a:cs typeface="Open Sans Light"/>
              </a:rPr>
              <a:t>SILLY</a:t>
            </a:r>
            <a:endParaRPr lang="ar-AE" sz="1600" b="1" dirty="0">
              <a:solidFill>
                <a:srgbClr val="FF0000"/>
              </a:solidFill>
              <a:latin typeface="Open Sans Light"/>
              <a:cs typeface="Open Sans Light"/>
            </a:endParaRPr>
          </a:p>
          <a:p>
            <a:r>
              <a:rPr lang="en-US" altLang="ja-JP" sz="1600" dirty="0">
                <a:latin typeface="Open Sans Light"/>
                <a:cs typeface="Open Sans Light"/>
              </a:rPr>
              <a:t>SUCKS</a:t>
            </a:r>
            <a:endParaRPr lang="en-US" sz="1600" dirty="0">
              <a:latin typeface="Open Sans Light"/>
              <a:cs typeface="Open Sans Light"/>
            </a:endParaRPr>
          </a:p>
        </p:txBody>
      </p:sp>
      <p:sp>
        <p:nvSpPr>
          <p:cNvPr id="6" name="TextBox 5"/>
          <p:cNvSpPr txBox="1"/>
          <p:nvPr/>
        </p:nvSpPr>
        <p:spPr>
          <a:xfrm>
            <a:off x="3517400" y="2202873"/>
            <a:ext cx="2202514" cy="2554545"/>
          </a:xfrm>
          <a:prstGeom prst="rect">
            <a:avLst/>
          </a:prstGeom>
          <a:noFill/>
        </p:spPr>
        <p:txBody>
          <a:bodyPr wrap="square" rtlCol="0">
            <a:spAutoFit/>
          </a:bodyPr>
          <a:lstStyle/>
          <a:p>
            <a:r>
              <a:rPr lang="en-US" altLang="ja-JP" sz="1600" dirty="0">
                <a:latin typeface="Open Sans Light"/>
                <a:cs typeface="Open Sans Light"/>
              </a:rPr>
              <a:t>ABC</a:t>
            </a:r>
          </a:p>
          <a:p>
            <a:r>
              <a:rPr lang="ar-AE" sz="1600" dirty="0">
                <a:latin typeface="Open Sans Light"/>
                <a:cs typeface="Open Sans Light"/>
              </a:rPr>
              <a:t>مصر</a:t>
            </a:r>
            <a:endParaRPr lang="en-US" sz="1600" dirty="0">
              <a:latin typeface="Open Sans Light"/>
              <a:cs typeface="Open Sans Light"/>
            </a:endParaRPr>
          </a:p>
          <a:p>
            <a:r>
              <a:rPr lang="en-US" sz="1600" dirty="0">
                <a:latin typeface="Open Sans Light"/>
                <a:cs typeface="Open Sans Light"/>
              </a:rPr>
              <a:t>ATHLETA</a:t>
            </a:r>
          </a:p>
          <a:p>
            <a:r>
              <a:rPr lang="ta-IN" sz="1600" dirty="0">
                <a:latin typeface="Open Sans Light"/>
                <a:cs typeface="Open Sans Light"/>
              </a:rPr>
              <a:t>இலங்கை</a:t>
            </a:r>
          </a:p>
          <a:p>
            <a:r>
              <a:rPr lang="en-US" sz="1600" dirty="0">
                <a:latin typeface="Open Sans Light"/>
                <a:cs typeface="Open Sans Light"/>
              </a:rPr>
              <a:t>CANCERRESEARCH</a:t>
            </a:r>
          </a:p>
          <a:p>
            <a:r>
              <a:rPr lang="en-US" sz="1600" dirty="0">
                <a:latin typeface="Open Sans Light"/>
                <a:cs typeface="Open Sans Light"/>
              </a:rPr>
              <a:t>CITIC</a:t>
            </a:r>
          </a:p>
          <a:p>
            <a:r>
              <a:rPr lang="ja-JP" altLang="en-US" sz="1600" dirty="0">
                <a:latin typeface="Open Sans Light"/>
                <a:cs typeface="Open Sans Light"/>
              </a:rPr>
              <a:t>新加坡</a:t>
            </a:r>
          </a:p>
          <a:p>
            <a:r>
              <a:rPr lang="en-US" sz="1600" dirty="0">
                <a:latin typeface="Open Sans Light"/>
                <a:cs typeface="Open Sans Light"/>
              </a:rPr>
              <a:t>ESURANCE</a:t>
            </a:r>
          </a:p>
          <a:p>
            <a:r>
              <a:rPr lang="en-US" sz="1600" b="1" dirty="0">
                <a:solidFill>
                  <a:srgbClr val="FF0000"/>
                </a:solidFill>
                <a:latin typeface="Open Sans Light"/>
                <a:cs typeface="Open Sans Light"/>
              </a:rPr>
              <a:t>FAKE</a:t>
            </a:r>
          </a:p>
          <a:p>
            <a:r>
              <a:rPr lang="th-TH" sz="1600" dirty="0">
                <a:latin typeface="Open Sans Light"/>
                <a:cs typeface="Open Sans Light"/>
              </a:rPr>
              <a:t>ไทย</a:t>
            </a:r>
            <a:endParaRPr lang="en-US" sz="1600" dirty="0">
              <a:latin typeface="Open Sans Light"/>
              <a:cs typeface="Open Sans Light"/>
            </a:endParaRPr>
          </a:p>
        </p:txBody>
      </p:sp>
      <p:sp>
        <p:nvSpPr>
          <p:cNvPr id="7" name="TextBox 6"/>
          <p:cNvSpPr txBox="1"/>
          <p:nvPr/>
        </p:nvSpPr>
        <p:spPr>
          <a:xfrm>
            <a:off x="488571" y="2202873"/>
            <a:ext cx="1974273" cy="2554545"/>
          </a:xfrm>
          <a:prstGeom prst="rect">
            <a:avLst/>
          </a:prstGeom>
          <a:noFill/>
        </p:spPr>
        <p:txBody>
          <a:bodyPr wrap="square" rtlCol="0">
            <a:spAutoFit/>
          </a:bodyPr>
          <a:lstStyle/>
          <a:p>
            <a:r>
              <a:rPr lang="ja-JP" altLang="en-US" sz="1600" dirty="0">
                <a:latin typeface="Open Sans Light"/>
                <a:cs typeface="Open Sans Light"/>
              </a:rPr>
              <a:t>嘉里</a:t>
            </a:r>
            <a:endParaRPr lang="en-US" altLang="ja-JP" sz="1600" dirty="0">
              <a:latin typeface="Open Sans Light"/>
              <a:cs typeface="Open Sans Light"/>
            </a:endParaRPr>
          </a:p>
          <a:p>
            <a:r>
              <a:rPr lang="en-US" sz="1600" dirty="0">
                <a:latin typeface="Open Sans Light"/>
                <a:cs typeface="Open Sans Light"/>
              </a:rPr>
              <a:t>ANALYTICS</a:t>
            </a:r>
            <a:endParaRPr lang="en-US" altLang="ja-JP" sz="1600" dirty="0">
              <a:latin typeface="Open Sans Light"/>
              <a:cs typeface="Open Sans Light"/>
            </a:endParaRPr>
          </a:p>
          <a:p>
            <a:r>
              <a:rPr lang="en-US" sz="1600" dirty="0">
                <a:latin typeface="Open Sans Light"/>
                <a:cs typeface="Open Sans Light"/>
              </a:rPr>
              <a:t>BLOCKBUSTER</a:t>
            </a:r>
          </a:p>
          <a:p>
            <a:r>
              <a:rPr lang="en-US" sz="1600" dirty="0">
                <a:latin typeface="Open Sans Light"/>
                <a:cs typeface="Open Sans Light"/>
              </a:rPr>
              <a:t>DIAMONDS</a:t>
            </a:r>
          </a:p>
          <a:p>
            <a:r>
              <a:rPr lang="en-US" sz="1600" dirty="0">
                <a:latin typeface="Open Sans Light"/>
                <a:cs typeface="Open Sans Light"/>
              </a:rPr>
              <a:t>HOTELES</a:t>
            </a:r>
          </a:p>
          <a:p>
            <a:r>
              <a:rPr lang="ja-JP" altLang="en-US" sz="1600" dirty="0">
                <a:latin typeface="Open Sans Light"/>
                <a:cs typeface="Open Sans Light"/>
              </a:rPr>
              <a:t>广东</a:t>
            </a:r>
          </a:p>
          <a:p>
            <a:r>
              <a:rPr lang="en-US" sz="1600" dirty="0">
                <a:latin typeface="Open Sans Light"/>
                <a:cs typeface="Open Sans Light"/>
              </a:rPr>
              <a:t>MOVISTAR</a:t>
            </a:r>
          </a:p>
          <a:p>
            <a:r>
              <a:rPr lang="ta-IN" sz="1600" dirty="0">
                <a:latin typeface="Open Sans Light"/>
                <a:cs typeface="Open Sans Light"/>
              </a:rPr>
              <a:t>இந்தியா</a:t>
            </a:r>
          </a:p>
          <a:p>
            <a:r>
              <a:rPr lang="en-US" altLang="ja-JP" sz="1600" b="1" dirty="0">
                <a:solidFill>
                  <a:srgbClr val="FF0000"/>
                </a:solidFill>
                <a:latin typeface="Open Sans Light"/>
                <a:cs typeface="Open Sans Light"/>
              </a:rPr>
              <a:t>REALLY</a:t>
            </a:r>
          </a:p>
          <a:p>
            <a:r>
              <a:rPr lang="ja-JP" altLang="en-US" sz="1600" dirty="0">
                <a:latin typeface="Open Sans Light"/>
                <a:cs typeface="Open Sans Light"/>
              </a:rPr>
              <a:t>政务</a:t>
            </a:r>
            <a:endParaRPr lang="en-US" altLang="ja-JP" sz="1600" dirty="0">
              <a:latin typeface="Open Sans Light"/>
              <a:cs typeface="Open Sans Light"/>
            </a:endParaRPr>
          </a:p>
        </p:txBody>
      </p:sp>
      <p:sp>
        <p:nvSpPr>
          <p:cNvPr id="8" name="TextBox 7"/>
          <p:cNvSpPr txBox="1"/>
          <p:nvPr/>
        </p:nvSpPr>
        <p:spPr>
          <a:xfrm>
            <a:off x="3517400" y="1864319"/>
            <a:ext cx="949299" cy="338554"/>
          </a:xfrm>
          <a:prstGeom prst="rect">
            <a:avLst/>
          </a:prstGeom>
          <a:noFill/>
        </p:spPr>
        <p:txBody>
          <a:bodyPr wrap="none" rtlCol="0">
            <a:spAutoFit/>
          </a:bodyPr>
          <a:lstStyle/>
          <a:p>
            <a:r>
              <a:rPr lang="en-US" sz="1600" u="sng" dirty="0">
                <a:latin typeface="Open Sans Light"/>
                <a:cs typeface="Open Sans Light"/>
              </a:rPr>
              <a:t>Group B</a:t>
            </a:r>
          </a:p>
        </p:txBody>
      </p:sp>
      <p:sp>
        <p:nvSpPr>
          <p:cNvPr id="9" name="TextBox 8"/>
          <p:cNvSpPr txBox="1"/>
          <p:nvPr/>
        </p:nvSpPr>
        <p:spPr>
          <a:xfrm>
            <a:off x="6774469" y="1833541"/>
            <a:ext cx="960519" cy="338554"/>
          </a:xfrm>
          <a:prstGeom prst="rect">
            <a:avLst/>
          </a:prstGeom>
          <a:noFill/>
        </p:spPr>
        <p:txBody>
          <a:bodyPr wrap="none" rtlCol="0">
            <a:spAutoFit/>
          </a:bodyPr>
          <a:lstStyle/>
          <a:p>
            <a:r>
              <a:rPr lang="en-US" sz="1600" u="sng" dirty="0">
                <a:latin typeface="Open Sans Light"/>
                <a:cs typeface="Open Sans Light"/>
              </a:rPr>
              <a:t>Group C</a:t>
            </a:r>
          </a:p>
        </p:txBody>
      </p:sp>
      <p:sp>
        <p:nvSpPr>
          <p:cNvPr id="10" name="TextBox 9"/>
          <p:cNvSpPr txBox="1"/>
          <p:nvPr/>
        </p:nvSpPr>
        <p:spPr>
          <a:xfrm>
            <a:off x="488571" y="1833541"/>
            <a:ext cx="937949" cy="338554"/>
          </a:xfrm>
          <a:prstGeom prst="rect">
            <a:avLst/>
          </a:prstGeom>
          <a:noFill/>
        </p:spPr>
        <p:txBody>
          <a:bodyPr wrap="none" rtlCol="0">
            <a:spAutoFit/>
          </a:bodyPr>
          <a:lstStyle/>
          <a:p>
            <a:r>
              <a:rPr lang="en-US" sz="1600" u="sng" dirty="0">
                <a:latin typeface="Open Sans Light"/>
                <a:cs typeface="Open Sans Light"/>
              </a:rPr>
              <a:t>Group A</a:t>
            </a:r>
          </a:p>
        </p:txBody>
      </p:sp>
      <p:cxnSp>
        <p:nvCxnSpPr>
          <p:cNvPr id="11" name="Straight Connector 10"/>
          <p:cNvCxnSpPr/>
          <p:nvPr/>
        </p:nvCxnSpPr>
        <p:spPr>
          <a:xfrm>
            <a:off x="6247192"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51030"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50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a:t>
            </a:r>
            <a:r>
              <a:rPr lang="en-US" b="1" dirty="0"/>
              <a:t>gTLDs</a:t>
            </a:r>
          </a:p>
        </p:txBody>
      </p:sp>
      <p:sp>
        <p:nvSpPr>
          <p:cNvPr id="3" name="Content Placeholder 2"/>
          <p:cNvSpPr>
            <a:spLocks noGrp="1"/>
          </p:cNvSpPr>
          <p:nvPr>
            <p:ph sz="quarter" idx="10"/>
          </p:nvPr>
        </p:nvSpPr>
        <p:spPr>
          <a:xfrm>
            <a:off x="320675" y="860252"/>
            <a:ext cx="8450746" cy="3065339"/>
          </a:xfrm>
        </p:spPr>
        <p:txBody>
          <a:bodyPr/>
          <a:lstStyle/>
          <a:p>
            <a:r>
              <a:rPr lang="en-US" sz="1700" dirty="0"/>
              <a:t>Starting in 2013, ICANN (the organization responsible for the creation and maintenance of TLD assignments) approved the creation of a large number of new TLDs. These new TLDs can represent brands, communities of interest, geographic communities (cities, regions) and more generic concepts. Collectively, all of these new TLDs are known as Generic Top Level Domains (gTLDs). </a:t>
            </a:r>
          </a:p>
          <a:p>
            <a:endParaRPr lang="en-US" dirty="0"/>
          </a:p>
        </p:txBody>
      </p:sp>
      <p:grpSp>
        <p:nvGrpSpPr>
          <p:cNvPr id="4" name="Group 3"/>
          <p:cNvGrpSpPr/>
          <p:nvPr/>
        </p:nvGrpSpPr>
        <p:grpSpPr>
          <a:xfrm>
            <a:off x="1202507" y="2531567"/>
            <a:ext cx="6688973" cy="2092881"/>
            <a:chOff x="762000" y="3505200"/>
            <a:chExt cx="6688973" cy="2092881"/>
          </a:xfrm>
        </p:grpSpPr>
        <p:sp>
          <p:nvSpPr>
            <p:cNvPr id="5" name="TextBox 4"/>
            <p:cNvSpPr txBox="1"/>
            <p:nvPr/>
          </p:nvSpPr>
          <p:spPr>
            <a:xfrm>
              <a:off x="762000" y="3505200"/>
              <a:ext cx="2055371" cy="2092881"/>
            </a:xfrm>
            <a:prstGeom prst="rect">
              <a:avLst/>
            </a:prstGeom>
            <a:noFill/>
          </p:spPr>
          <p:txBody>
            <a:bodyPr wrap="none" rtlCol="0">
              <a:spAutoFit/>
            </a:bodyPr>
            <a:lstStyle/>
            <a:p>
              <a:r>
                <a:rPr lang="en-US" sz="1600" dirty="0"/>
                <a:t>Original Seven gTLDs</a:t>
              </a:r>
            </a:p>
            <a:p>
              <a:pPr marL="182880"/>
              <a:r>
                <a:rPr lang="en-US" sz="1600" dirty="0"/>
                <a:t>.com</a:t>
              </a:r>
            </a:p>
            <a:p>
              <a:pPr marL="182880"/>
              <a:r>
                <a:rPr lang="en-US" sz="1600" dirty="0"/>
                <a:t>.org</a:t>
              </a:r>
            </a:p>
            <a:p>
              <a:pPr marL="182880"/>
              <a:r>
                <a:rPr lang="en-US" sz="1600" dirty="0"/>
                <a:t>.gov</a:t>
              </a:r>
            </a:p>
            <a:p>
              <a:pPr marL="182880"/>
              <a:r>
                <a:rPr lang="en-US" sz="1600" dirty="0"/>
                <a:t>.edu</a:t>
              </a:r>
            </a:p>
            <a:p>
              <a:pPr marL="182880"/>
              <a:r>
                <a:rPr lang="en-US" sz="1600" dirty="0"/>
                <a:t>.mil</a:t>
              </a:r>
            </a:p>
            <a:p>
              <a:pPr marL="182880"/>
              <a:r>
                <a:rPr lang="en-US" sz="1600" dirty="0"/>
                <a:t>.net</a:t>
              </a:r>
            </a:p>
            <a:p>
              <a:pPr marL="182880"/>
              <a:r>
                <a:rPr lang="en-US" sz="1600" dirty="0"/>
                <a:t>.int</a:t>
              </a:r>
            </a:p>
          </p:txBody>
        </p:sp>
        <p:sp>
          <p:nvSpPr>
            <p:cNvPr id="6" name="TextBox 5"/>
            <p:cNvSpPr txBox="1"/>
            <p:nvPr/>
          </p:nvSpPr>
          <p:spPr>
            <a:xfrm>
              <a:off x="3679030" y="3505200"/>
              <a:ext cx="1708609" cy="2092881"/>
            </a:xfrm>
            <a:prstGeom prst="rect">
              <a:avLst/>
            </a:prstGeom>
            <a:noFill/>
          </p:spPr>
          <p:txBody>
            <a:bodyPr wrap="none" rtlCol="0">
              <a:spAutoFit/>
            </a:bodyPr>
            <a:lstStyle/>
            <a:p>
              <a:r>
                <a:rPr lang="en-US" sz="1600" dirty="0"/>
                <a:t>Common cc TLDs</a:t>
              </a:r>
            </a:p>
            <a:p>
              <a:pPr marL="182880"/>
              <a:r>
                <a:rPr lang="en-US" sz="1600" dirty="0"/>
                <a:t>.de</a:t>
              </a:r>
            </a:p>
            <a:p>
              <a:pPr marL="182880"/>
              <a:r>
                <a:rPr lang="en-US" sz="1600" dirty="0"/>
                <a:t>.cn</a:t>
              </a:r>
            </a:p>
            <a:p>
              <a:pPr marL="182880"/>
              <a:r>
                <a:rPr lang="en-US" sz="1600" dirty="0"/>
                <a:t>.uk</a:t>
              </a:r>
            </a:p>
            <a:p>
              <a:pPr marL="182880"/>
              <a:r>
                <a:rPr lang="en-US" sz="1600" dirty="0"/>
                <a:t>.nl</a:t>
              </a:r>
            </a:p>
            <a:p>
              <a:pPr marL="182880"/>
              <a:r>
                <a:rPr lang="en-US" sz="1600" dirty="0"/>
                <a:t>.eu</a:t>
              </a:r>
            </a:p>
            <a:p>
              <a:pPr marL="182880"/>
              <a:r>
                <a:rPr lang="en-US" sz="1600" dirty="0"/>
                <a:t>.ru</a:t>
              </a:r>
            </a:p>
            <a:p>
              <a:pPr marL="182880"/>
              <a:r>
                <a:rPr lang="en-US" sz="1600" dirty="0"/>
                <a:t>.tk</a:t>
              </a:r>
            </a:p>
          </p:txBody>
        </p:sp>
        <p:sp>
          <p:nvSpPr>
            <p:cNvPr id="7" name="TextBox 6"/>
            <p:cNvSpPr txBox="1"/>
            <p:nvPr/>
          </p:nvSpPr>
          <p:spPr>
            <a:xfrm>
              <a:off x="6248400" y="3505200"/>
              <a:ext cx="1202573" cy="2092881"/>
            </a:xfrm>
            <a:prstGeom prst="rect">
              <a:avLst/>
            </a:prstGeom>
            <a:noFill/>
          </p:spPr>
          <p:txBody>
            <a:bodyPr wrap="none" rtlCol="0">
              <a:spAutoFit/>
            </a:bodyPr>
            <a:lstStyle/>
            <a:p>
              <a:r>
                <a:rPr lang="en-US" sz="1600" dirty="0"/>
                <a:t>New gTLDs</a:t>
              </a:r>
            </a:p>
            <a:p>
              <a:pPr marL="182880"/>
              <a:r>
                <a:rPr lang="en-US" sz="1600" dirty="0"/>
                <a:t>.top</a:t>
              </a:r>
            </a:p>
            <a:p>
              <a:pPr marL="182880"/>
              <a:r>
                <a:rPr lang="en-US" sz="1600" dirty="0"/>
                <a:t>.xyz</a:t>
              </a:r>
            </a:p>
            <a:p>
              <a:pPr marL="182880"/>
              <a:r>
                <a:rPr lang="en-US" sz="1600" dirty="0"/>
                <a:t>.loan</a:t>
              </a:r>
            </a:p>
            <a:p>
              <a:pPr marL="182880"/>
              <a:r>
                <a:rPr lang="en-US" sz="1600" dirty="0"/>
                <a:t>.club</a:t>
              </a:r>
            </a:p>
            <a:p>
              <a:pPr marL="182880"/>
              <a:r>
                <a:rPr lang="en-US" sz="1600" dirty="0"/>
                <a:t>.</a:t>
              </a:r>
              <a:r>
                <a:rPr lang="ja-JP" altLang="en-US" sz="1600" dirty="0"/>
                <a:t>网址</a:t>
              </a:r>
              <a:endParaRPr lang="en-US" sz="1600" dirty="0"/>
            </a:p>
            <a:p>
              <a:pPr marL="182880"/>
              <a:r>
                <a:rPr lang="en-US" altLang="ja-JP" sz="1600" dirty="0"/>
                <a:t>.</a:t>
              </a:r>
              <a:r>
                <a:rPr lang="ja-JP" altLang="en-US" sz="1600" dirty="0"/>
                <a:t>信息 </a:t>
              </a:r>
              <a:endParaRPr lang="en-US" sz="1600" dirty="0"/>
            </a:p>
            <a:p>
              <a:pPr marL="182880"/>
              <a:r>
                <a:rPr lang="en-US" altLang="ja-JP" sz="1600" dirty="0"/>
                <a:t>.</a:t>
              </a:r>
              <a:r>
                <a:rPr lang="ja-JP" altLang="en-US" sz="1600" dirty="0"/>
                <a:t>コム</a:t>
              </a:r>
              <a:endParaRPr lang="en-US" sz="1600" dirty="0"/>
            </a:p>
          </p:txBody>
        </p:sp>
      </p:grpSp>
      <p:sp>
        <p:nvSpPr>
          <p:cNvPr id="8" name="Rounded Rectangle 7"/>
          <p:cNvSpPr/>
          <p:nvPr/>
        </p:nvSpPr>
        <p:spPr>
          <a:xfrm>
            <a:off x="838200" y="2445745"/>
            <a:ext cx="7467600" cy="2287962"/>
          </a:xfrm>
          <a:prstGeom prst="roundRect">
            <a:avLst/>
          </a:prstGeom>
          <a:solidFill>
            <a:schemeClr val="accent1">
              <a:lumMod val="60000"/>
              <a:lumOff val="4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u="sng" dirty="0"/>
          </a:p>
        </p:txBody>
      </p:sp>
    </p:spTree>
    <p:extLst>
      <p:ext uri="{BB962C8B-B14F-4D97-AF65-F5344CB8AC3E}">
        <p14:creationId xmlns:p14="http://schemas.microsoft.com/office/powerpoint/2010/main" val="127049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5988" y="1366673"/>
            <a:ext cx="7003602" cy="1529446"/>
          </a:xfrm>
        </p:spPr>
        <p:txBody>
          <a:bodyPr/>
          <a:lstStyle/>
          <a:p>
            <a:r>
              <a:rPr lang="en-US" dirty="0"/>
              <a:t>The Reality</a:t>
            </a:r>
          </a:p>
        </p:txBody>
      </p:sp>
    </p:spTree>
    <p:extLst>
      <p:ext uri="{BB962C8B-B14F-4D97-AF65-F5344CB8AC3E}">
        <p14:creationId xmlns:p14="http://schemas.microsoft.com/office/powerpoint/2010/main" val="115349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Bild 4" descr="Bildschirmfoto 2016-04-14 um 16.55.19.png"/>
          <p:cNvPicPr>
            <a:picLocks noChangeAspect="1"/>
          </p:cNvPicPr>
          <p:nvPr/>
        </p:nvPicPr>
        <p:blipFill rotWithShape="1">
          <a:blip r:embed="rId3">
            <a:extLst>
              <a:ext uri="{28A0092B-C50C-407E-A947-70E740481C1C}">
                <a14:useLocalDpi xmlns:a14="http://schemas.microsoft.com/office/drawing/2010/main" val="0"/>
              </a:ext>
            </a:extLst>
          </a:blip>
          <a:srcRect b="22812"/>
          <a:stretch/>
        </p:blipFill>
        <p:spPr>
          <a:xfrm>
            <a:off x="439845" y="-270570"/>
            <a:ext cx="10954800" cy="5133865"/>
          </a:xfrm>
          <a:prstGeom prst="rect">
            <a:avLst/>
          </a:prstGeom>
        </p:spPr>
      </p:pic>
    </p:spTree>
    <p:extLst>
      <p:ext uri="{BB962C8B-B14F-4D97-AF65-F5344CB8AC3E}">
        <p14:creationId xmlns:p14="http://schemas.microsoft.com/office/powerpoint/2010/main" val="304757956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AFAFA"/>
      </a:lt1>
      <a:dk2>
        <a:srgbClr val="000000"/>
      </a:dk2>
      <a:lt2>
        <a:srgbClr val="FAFAFA"/>
      </a:lt2>
      <a:accent1>
        <a:srgbClr val="F7931E"/>
      </a:accent1>
      <a:accent2>
        <a:srgbClr val="D27928"/>
      </a:accent2>
      <a:accent3>
        <a:srgbClr val="9CA7AD"/>
      </a:accent3>
      <a:accent4>
        <a:srgbClr val="5D686E"/>
      </a:accent4>
      <a:accent5>
        <a:srgbClr val="FFFFFF"/>
      </a:accent5>
      <a:accent6>
        <a:srgbClr val="FFFFFF"/>
      </a:accent6>
      <a:hlink>
        <a:srgbClr val="F59122"/>
      </a:hlink>
      <a:folHlink>
        <a:srgbClr val="D2792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latin typeface="Open Sans Light"/>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1526</Words>
  <Application>Microsoft Macintosh PowerPoint</Application>
  <PresentationFormat>On-screen Show (16:9)</PresentationFormat>
  <Paragraphs>256</Paragraphs>
  <Slides>38</Slides>
  <Notes>24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Ｐ明朝</vt:lpstr>
      <vt:lpstr>Arial</vt:lpstr>
      <vt:lpstr>Calibri</vt:lpstr>
      <vt:lpstr>Lucida Grande</vt:lpstr>
      <vt:lpstr>Open Sans</vt:lpstr>
      <vt:lpstr>Open Sans Light</vt:lpstr>
      <vt:lpstr>Times New Roman</vt:lpstr>
      <vt:lpstr>Office Theme</vt:lpstr>
      <vt:lpstr>Universal Acceptance –  Reaching CIOs in Government</vt:lpstr>
      <vt:lpstr>Warm-Up</vt:lpstr>
      <vt:lpstr>Warm-up Exercise</vt:lpstr>
      <vt:lpstr>Warm-up Exercise: Solution</vt:lpstr>
      <vt:lpstr>Warm-up Exercise</vt:lpstr>
      <vt:lpstr>Warm-up Exercise</vt:lpstr>
      <vt:lpstr>Building Blocks: gTLDs</vt:lpstr>
      <vt:lpstr>The Reality</vt:lpstr>
      <vt:lpstr>PowerPoint Presentation</vt:lpstr>
      <vt:lpstr>PowerPoint Presentation</vt:lpstr>
      <vt:lpstr>Definition</vt:lpstr>
      <vt:lpstr>Universal Acceptance Steering Group</vt:lpstr>
      <vt:lpstr>Who is involved…</vt:lpstr>
      <vt:lpstr>UASG Activities</vt:lpstr>
      <vt:lpstr>Why should you care?</vt:lpstr>
      <vt:lpstr>PowerPoint Presentation</vt:lpstr>
      <vt:lpstr>PowerPoint Presentation</vt:lpstr>
      <vt:lpstr>PowerPoint Presentation</vt:lpstr>
      <vt:lpstr>PowerPoint Presentation</vt:lpstr>
      <vt:lpstr>How Governments Can Help</vt:lpstr>
      <vt:lpstr>How members of the GAC can help</vt:lpstr>
      <vt:lpstr>Further information</vt:lpstr>
      <vt:lpstr>PowerPoint Presentation</vt:lpstr>
      <vt:lpstr>How to get Universal Acceptance ready?</vt:lpstr>
      <vt:lpstr>PowerPoint Presentation</vt:lpstr>
      <vt:lpstr>PowerPoint Presentation</vt:lpstr>
      <vt:lpstr>PowerPoint Presentation</vt:lpstr>
      <vt:lpstr>Some technical information</vt:lpstr>
      <vt:lpstr>Building Blocks: ASCII and Unicode</vt:lpstr>
      <vt:lpstr>Building Blocks: ASCII and Unicode (cont.)</vt:lpstr>
      <vt:lpstr>Building Blocks – Internationalized Domain Names and Email Addresses</vt:lpstr>
      <vt:lpstr>EAI, examples</vt:lpstr>
      <vt:lpstr>POP &amp; IMAP Servers</vt:lpstr>
      <vt:lpstr>Items for Email Service Providers to Consider</vt:lpstr>
      <vt:lpstr>Items for Email Service Providers to Consider</vt:lpstr>
      <vt:lpstr>Items for Email Service Providers to Consider</vt:lpstr>
      <vt:lpstr>Encountering UA issues?  uasg.tech/global-support-centre</vt:lpstr>
      <vt:lpstr>Thank you!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Davenport</dc:creator>
  <cp:lastModifiedBy>Julia Charvolen</cp:lastModifiedBy>
  <cp:revision>430</cp:revision>
  <dcterms:created xsi:type="dcterms:W3CDTF">2016-03-09T19:41:20Z</dcterms:created>
  <dcterms:modified xsi:type="dcterms:W3CDTF">2018-03-07T22:10:58Z</dcterms:modified>
</cp:coreProperties>
</file>